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3653" r:id="rId2"/>
  </p:sldMasterIdLst>
  <p:notesMasterIdLst>
    <p:notesMasterId r:id="rId9"/>
  </p:notesMasterIdLst>
  <p:handoutMasterIdLst>
    <p:handoutMasterId r:id="rId10"/>
  </p:handoutMasterIdLst>
  <p:sldIdLst>
    <p:sldId id="258" r:id="rId3"/>
    <p:sldId id="268" r:id="rId4"/>
    <p:sldId id="269" r:id="rId5"/>
    <p:sldId id="273" r:id="rId6"/>
    <p:sldId id="272" r:id="rId7"/>
    <p:sldId id="277" r:id="rId8"/>
  </p:sldIdLst>
  <p:sldSz cx="12801600" cy="9601200" type="A3"/>
  <p:notesSz cx="9939338" cy="14368463"/>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68"/>
            <p14:sldId id="269"/>
            <p14:sldId id="273"/>
            <p14:sldId id="272"/>
            <p14:sldId id="277"/>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7D9"/>
    <a:srgbClr val="6893C6"/>
    <a:srgbClr val="E8BFBE"/>
    <a:srgbClr val="FACB76"/>
    <a:srgbClr val="C9F9FB"/>
    <a:srgbClr val="E3FCFD"/>
    <a:srgbClr val="E3F2FD"/>
    <a:srgbClr val="D0EAFC"/>
    <a:srgbClr val="D6EEF6"/>
    <a:srgbClr val="C6E6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5" autoAdjust="0"/>
    <p:restoredTop sz="96940" autoAdjust="0"/>
  </p:normalViewPr>
  <p:slideViewPr>
    <p:cSldViewPr snapToGrid="0" showGuides="1">
      <p:cViewPr varScale="1">
        <p:scale>
          <a:sx n="91" d="100"/>
          <a:sy n="91" d="100"/>
        </p:scale>
        <p:origin x="1116" y="102"/>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4306506" cy="718640"/>
          </a:xfrm>
          <a:prstGeom prst="rect">
            <a:avLst/>
          </a:prstGeom>
          <a:noFill/>
          <a:ln w="9525">
            <a:noFill/>
            <a:miter lim="800000"/>
            <a:headEnd/>
            <a:tailEnd/>
          </a:ln>
          <a:effectLst/>
        </p:spPr>
        <p:txBody>
          <a:bodyPr vert="horz" wrap="square" lIns="134050" tIns="67025" rIns="134050" bIns="67025" numCol="1" anchor="t" anchorCtr="0" compatLnSpc="1">
            <a:prstTxWarp prst="textNoShape">
              <a:avLst/>
            </a:prstTxWarp>
          </a:bodyPr>
          <a:lstStyle>
            <a:lvl1pPr defTabSz="1340155">
              <a:defRPr sz="18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5632832" y="0"/>
            <a:ext cx="4306506" cy="718640"/>
          </a:xfrm>
          <a:prstGeom prst="rect">
            <a:avLst/>
          </a:prstGeom>
          <a:noFill/>
          <a:ln w="9525">
            <a:noFill/>
            <a:miter lim="800000"/>
            <a:headEnd/>
            <a:tailEnd/>
          </a:ln>
          <a:effectLst/>
        </p:spPr>
        <p:txBody>
          <a:bodyPr vert="horz" wrap="square" lIns="134050" tIns="67025" rIns="134050" bIns="67025" numCol="1" anchor="t" anchorCtr="0" compatLnSpc="1">
            <a:prstTxWarp prst="textNoShape">
              <a:avLst/>
            </a:prstTxWarp>
          </a:bodyPr>
          <a:lstStyle>
            <a:lvl1pPr algn="r" defTabSz="1340155">
              <a:defRPr sz="18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13649824"/>
            <a:ext cx="4306506" cy="718639"/>
          </a:xfrm>
          <a:prstGeom prst="rect">
            <a:avLst/>
          </a:prstGeom>
          <a:noFill/>
          <a:ln w="9525">
            <a:noFill/>
            <a:miter lim="800000"/>
            <a:headEnd/>
            <a:tailEnd/>
          </a:ln>
          <a:effectLst/>
        </p:spPr>
        <p:txBody>
          <a:bodyPr vert="horz" wrap="square" lIns="134050" tIns="67025" rIns="134050" bIns="67025" numCol="1" anchor="b" anchorCtr="0" compatLnSpc="1">
            <a:prstTxWarp prst="textNoShape">
              <a:avLst/>
            </a:prstTxWarp>
          </a:bodyPr>
          <a:lstStyle>
            <a:lvl1pPr defTabSz="1340155">
              <a:defRPr sz="18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5632832" y="13649824"/>
            <a:ext cx="4306506" cy="718639"/>
          </a:xfrm>
          <a:prstGeom prst="rect">
            <a:avLst/>
          </a:prstGeom>
          <a:noFill/>
          <a:ln w="9525">
            <a:noFill/>
            <a:miter lim="800000"/>
            <a:headEnd/>
            <a:tailEnd/>
          </a:ln>
          <a:effectLst/>
        </p:spPr>
        <p:txBody>
          <a:bodyPr vert="horz" wrap="square" lIns="134050" tIns="67025" rIns="134050" bIns="67025" numCol="1" anchor="b" anchorCtr="0" compatLnSpc="1">
            <a:prstTxWarp prst="textNoShape">
              <a:avLst/>
            </a:prstTxWarp>
          </a:bodyPr>
          <a:lstStyle>
            <a:lvl1pPr algn="r" defTabSz="1340155">
              <a:defRPr sz="18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0250446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4307587" cy="718640"/>
          </a:xfrm>
          <a:prstGeom prst="rect">
            <a:avLst/>
          </a:prstGeom>
          <a:noFill/>
          <a:ln w="9525">
            <a:noFill/>
            <a:miter lim="800000"/>
            <a:headEnd/>
            <a:tailEnd/>
          </a:ln>
          <a:effectLst/>
        </p:spPr>
        <p:txBody>
          <a:bodyPr vert="horz" wrap="square" lIns="62252" tIns="31126" rIns="62252" bIns="31126" numCol="1" anchor="t" anchorCtr="0" compatLnSpc="1">
            <a:prstTxWarp prst="textNoShape">
              <a:avLst/>
            </a:prstTxWarp>
          </a:bodyPr>
          <a:lstStyle>
            <a:lvl1pPr>
              <a:defRPr sz="8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5629589" y="0"/>
            <a:ext cx="4307587" cy="718640"/>
          </a:xfrm>
          <a:prstGeom prst="rect">
            <a:avLst/>
          </a:prstGeom>
          <a:noFill/>
          <a:ln w="9525">
            <a:noFill/>
            <a:miter lim="800000"/>
            <a:headEnd/>
            <a:tailEnd/>
          </a:ln>
          <a:effectLst/>
        </p:spPr>
        <p:txBody>
          <a:bodyPr vert="horz" wrap="square" lIns="62252" tIns="31126" rIns="62252" bIns="31126" numCol="1" anchor="t" anchorCtr="0" compatLnSpc="1">
            <a:prstTxWarp prst="textNoShape">
              <a:avLst/>
            </a:prstTxWarp>
          </a:bodyPr>
          <a:lstStyle>
            <a:lvl1pPr algn="r">
              <a:defRPr sz="8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1377950" y="1077913"/>
            <a:ext cx="7183438" cy="5387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994474" y="6825452"/>
            <a:ext cx="7951470" cy="6465593"/>
          </a:xfrm>
          <a:prstGeom prst="rect">
            <a:avLst/>
          </a:prstGeom>
          <a:noFill/>
          <a:ln w="9525">
            <a:noFill/>
            <a:miter lim="800000"/>
            <a:headEnd/>
            <a:tailEnd/>
          </a:ln>
          <a:effectLst/>
        </p:spPr>
        <p:txBody>
          <a:bodyPr vert="horz" wrap="square" lIns="62252" tIns="31126" rIns="62252" bIns="31126"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13647663"/>
            <a:ext cx="4307587" cy="718639"/>
          </a:xfrm>
          <a:prstGeom prst="rect">
            <a:avLst/>
          </a:prstGeom>
          <a:noFill/>
          <a:ln w="9525">
            <a:noFill/>
            <a:miter lim="800000"/>
            <a:headEnd/>
            <a:tailEnd/>
          </a:ln>
          <a:effectLst/>
        </p:spPr>
        <p:txBody>
          <a:bodyPr vert="horz" wrap="square" lIns="62252" tIns="31126" rIns="62252" bIns="31126" numCol="1" anchor="b" anchorCtr="0" compatLnSpc="1">
            <a:prstTxWarp prst="textNoShape">
              <a:avLst/>
            </a:prstTxWarp>
          </a:bodyPr>
          <a:lstStyle>
            <a:lvl1pPr>
              <a:defRPr sz="8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5629589" y="13647663"/>
            <a:ext cx="4307587" cy="718639"/>
          </a:xfrm>
          <a:prstGeom prst="rect">
            <a:avLst/>
          </a:prstGeom>
          <a:noFill/>
          <a:ln w="9525">
            <a:noFill/>
            <a:miter lim="800000"/>
            <a:headEnd/>
            <a:tailEnd/>
          </a:ln>
          <a:effectLst/>
        </p:spPr>
        <p:txBody>
          <a:bodyPr vert="horz" wrap="square" lIns="62252" tIns="31126" rIns="62252" bIns="31126" numCol="1" anchor="b" anchorCtr="0" compatLnSpc="1">
            <a:prstTxWarp prst="textNoShape">
              <a:avLst/>
            </a:prstTxWarp>
          </a:bodyPr>
          <a:lstStyle>
            <a:lvl1pPr algn="r">
              <a:defRPr sz="8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35889985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100">
                <a:solidFill>
                  <a:schemeClr val="tx1"/>
                </a:solidFill>
                <a:latin typeface="Times New Roman" panose="02020603050405020304" pitchFamily="18" charset="0"/>
                <a:ea typeface="ＭＳ Ｐゴシック" panose="020B0600070205080204" pitchFamily="34" charset="-128"/>
              </a:defRPr>
            </a:lvl1pPr>
            <a:lvl2pPr marL="505800" indent="-194539" eaLnBrk="0" hangingPunct="0">
              <a:defRPr kumimoji="1" sz="1100">
                <a:solidFill>
                  <a:schemeClr val="tx1"/>
                </a:solidFill>
                <a:latin typeface="Times New Roman" panose="02020603050405020304" pitchFamily="18" charset="0"/>
                <a:ea typeface="ＭＳ Ｐゴシック" panose="020B0600070205080204" pitchFamily="34" charset="-128"/>
              </a:defRPr>
            </a:lvl2pPr>
            <a:lvl3pPr marL="778154" indent="-155631" eaLnBrk="0" hangingPunct="0">
              <a:defRPr kumimoji="1" sz="1100">
                <a:solidFill>
                  <a:schemeClr val="tx1"/>
                </a:solidFill>
                <a:latin typeface="Times New Roman" panose="02020603050405020304" pitchFamily="18" charset="0"/>
                <a:ea typeface="ＭＳ Ｐゴシック" panose="020B0600070205080204" pitchFamily="34" charset="-128"/>
              </a:defRPr>
            </a:lvl3pPr>
            <a:lvl4pPr marL="1089416" indent="-155631" eaLnBrk="0" hangingPunct="0">
              <a:defRPr kumimoji="1" sz="1100">
                <a:solidFill>
                  <a:schemeClr val="tx1"/>
                </a:solidFill>
                <a:latin typeface="Times New Roman" panose="02020603050405020304" pitchFamily="18" charset="0"/>
                <a:ea typeface="ＭＳ Ｐゴシック" panose="020B0600070205080204" pitchFamily="34" charset="-128"/>
              </a:defRPr>
            </a:lvl4pPr>
            <a:lvl5pPr marL="1400678" indent="-155631" eaLnBrk="0" hangingPunct="0">
              <a:defRPr kumimoji="1" sz="1100">
                <a:solidFill>
                  <a:schemeClr val="tx1"/>
                </a:solidFill>
                <a:latin typeface="Times New Roman" panose="02020603050405020304" pitchFamily="18" charset="0"/>
                <a:ea typeface="ＭＳ Ｐゴシック" panose="020B0600070205080204" pitchFamily="34" charset="-128"/>
              </a:defRPr>
            </a:lvl5pPr>
            <a:lvl6pPr marL="1711940" indent="-155631" eaLnBrk="0" fontAlgn="base" hangingPunct="0">
              <a:spcBef>
                <a:spcPct val="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6pPr>
            <a:lvl7pPr marL="2023201" indent="-155631" eaLnBrk="0" fontAlgn="base" hangingPunct="0">
              <a:spcBef>
                <a:spcPct val="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7pPr>
            <a:lvl8pPr marL="2334463" indent="-155631" eaLnBrk="0" fontAlgn="base" hangingPunct="0">
              <a:spcBef>
                <a:spcPct val="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8pPr>
            <a:lvl9pPr marL="2645725" indent="-155631" eaLnBrk="0" fontAlgn="base" hangingPunct="0">
              <a:spcBef>
                <a:spcPct val="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800"/>
              <a:pPr eaLnBrk="1" hangingPunct="1"/>
              <a:t>1</a:t>
            </a:fld>
            <a:endParaRPr lang="en-US" altLang="ja-JP" sz="8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a:xfrm>
            <a:off x="879475" y="511175"/>
            <a:ext cx="11042650" cy="833041"/>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a:xfrm>
            <a:off x="879475" y="511175"/>
            <a:ext cx="11042650" cy="833041"/>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a:xfrm>
            <a:off x="879475" y="1272208"/>
            <a:ext cx="11042650" cy="8064896"/>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FD5875C-6A16-4A5A-9AA8-6A22A2A6E402}"/>
              </a:ext>
            </a:extLst>
          </p:cNvPr>
          <p:cNvSpPr/>
          <p:nvPr userDrawn="1"/>
        </p:nvSpPr>
        <p:spPr>
          <a:xfrm>
            <a:off x="0" y="1"/>
            <a:ext cx="12801600" cy="5521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フローチャート: 手操作入力 6">
            <a:extLst>
              <a:ext uri="{FF2B5EF4-FFF2-40B4-BE49-F238E27FC236}">
                <a16:creationId xmlns:a16="http://schemas.microsoft.com/office/drawing/2014/main" id="{5068CD82-EC05-4454-843F-4F385BE578BF}"/>
              </a:ext>
            </a:extLst>
          </p:cNvPr>
          <p:cNvSpPr/>
          <p:nvPr userDrawn="1"/>
        </p:nvSpPr>
        <p:spPr>
          <a:xfrm rot="16200000" flipV="1">
            <a:off x="1413430" y="-1312618"/>
            <a:ext cx="551343" cy="3175003"/>
          </a:xfrm>
          <a:prstGeom prst="flowChartManualInput">
            <a:avLst/>
          </a:prstGeom>
          <a:solidFill>
            <a:schemeClr val="bg1">
              <a:alpha val="42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6" name="フローチャート: 手操作入力 5">
            <a:extLst>
              <a:ext uri="{FF2B5EF4-FFF2-40B4-BE49-F238E27FC236}">
                <a16:creationId xmlns:a16="http://schemas.microsoft.com/office/drawing/2014/main" id="{2F57A058-9231-45A6-85A7-6905AC716B4E}"/>
              </a:ext>
            </a:extLst>
          </p:cNvPr>
          <p:cNvSpPr/>
          <p:nvPr userDrawn="1"/>
        </p:nvSpPr>
        <p:spPr>
          <a:xfrm rot="16200000" flipV="1">
            <a:off x="1311830" y="-1311831"/>
            <a:ext cx="551343" cy="3175003"/>
          </a:xfrm>
          <a:prstGeom prst="flowChartManualInpu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21E9F7A-64C2-41D0-BD0B-BE9A63620353}"/>
              </a:ext>
            </a:extLst>
          </p:cNvPr>
          <p:cNvPicPr>
            <a:picLocks noChangeAspect="1"/>
          </p:cNvPicPr>
          <p:nvPr userDrawn="1"/>
        </p:nvPicPr>
        <p:blipFill>
          <a:blip r:embed="rId5"/>
          <a:stretch>
            <a:fillRect/>
          </a:stretch>
        </p:blipFill>
        <p:spPr>
          <a:xfrm>
            <a:off x="11564690" y="41790"/>
            <a:ext cx="1236910" cy="508766"/>
          </a:xfrm>
          <a:prstGeom prst="rect">
            <a:avLst/>
          </a:prstGeom>
          <a:effectLst>
            <a:glow rad="101600">
              <a:schemeClr val="bg1"/>
            </a:glow>
          </a:effectLst>
        </p:spPr>
      </p:pic>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2.emf"/><Relationship Id="rId18" Type="http://schemas.openxmlformats.org/officeDocument/2006/relationships/image" Target="../media/image26.emf"/><Relationship Id="rId3" Type="http://schemas.openxmlformats.org/officeDocument/2006/relationships/image" Target="../media/image13.png"/><Relationship Id="rId7" Type="http://schemas.openxmlformats.org/officeDocument/2006/relationships/image" Target="../media/image17.emf"/><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2.png"/><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0.png"/><Relationship Id="rId5" Type="http://schemas.openxmlformats.org/officeDocument/2006/relationships/image" Target="../media/image15.emf"/><Relationship Id="rId15" Type="http://schemas.openxmlformats.org/officeDocument/2006/relationships/image" Target="../media/image24.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3.emf"/></Relationships>
</file>

<file path=ppt/slides/_rels/slide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emf"/><Relationship Id="rId2" Type="http://schemas.openxmlformats.org/officeDocument/2006/relationships/image" Target="../media/image27.png"/><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10.png"/><Relationship Id="rId10" Type="http://schemas.openxmlformats.org/officeDocument/2006/relationships/image" Target="../media/image35.em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emf"/><Relationship Id="rId4" Type="http://schemas.openxmlformats.org/officeDocument/2006/relationships/image" Target="../media/image42.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emf"/><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emf"/><Relationship Id="rId12" Type="http://schemas.openxmlformats.org/officeDocument/2006/relationships/image" Target="../media/image58.emf"/><Relationship Id="rId17" Type="http://schemas.openxmlformats.org/officeDocument/2006/relationships/image" Target="../media/image63.emf"/><Relationship Id="rId25" Type="http://schemas.openxmlformats.org/officeDocument/2006/relationships/image" Target="../media/image71.png"/><Relationship Id="rId33" Type="http://schemas.openxmlformats.org/officeDocument/2006/relationships/image" Target="../media/image78.pn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4.emf"/><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7.emf"/><Relationship Id="rId5" Type="http://schemas.openxmlformats.org/officeDocument/2006/relationships/image" Target="../media/image51.emf"/><Relationship Id="rId15" Type="http://schemas.openxmlformats.org/officeDocument/2006/relationships/image" Target="../media/image61.png"/><Relationship Id="rId23" Type="http://schemas.openxmlformats.org/officeDocument/2006/relationships/image" Target="../media/image69.emf"/><Relationship Id="rId28" Type="http://schemas.openxmlformats.org/officeDocument/2006/relationships/image" Target="../media/image11.png"/><Relationship Id="rId10" Type="http://schemas.openxmlformats.org/officeDocument/2006/relationships/image" Target="../media/image56.emf"/><Relationship Id="rId19" Type="http://schemas.openxmlformats.org/officeDocument/2006/relationships/image" Target="../media/image65.png"/><Relationship Id="rId31" Type="http://schemas.openxmlformats.org/officeDocument/2006/relationships/image" Target="../media/image76.emf"/><Relationship Id="rId4" Type="http://schemas.openxmlformats.org/officeDocument/2006/relationships/image" Target="../media/image50.png"/><Relationship Id="rId9" Type="http://schemas.openxmlformats.org/officeDocument/2006/relationships/image" Target="../media/image55.emf"/><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972765" y="1207057"/>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000" dirty="0">
                <a:latin typeface="メイリオ" panose="020B0604030504040204" pitchFamily="50" charset="-128"/>
                <a:ea typeface="メイリオ" panose="020B0604030504040204" pitchFamily="50" charset="-128"/>
              </a:rPr>
              <a:t>192</a:t>
            </a:r>
            <a:endParaRPr lang="ja-JP" altLang="en-US" sz="2000" dirty="0">
              <a:latin typeface="メイリオ" panose="020B0604030504040204" pitchFamily="50" charset="-128"/>
              <a:ea typeface="メイリオ" panose="020B0604030504040204" pitchFamily="50"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159426" y="1235632"/>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dirty="0">
                <a:latin typeface="メイリオ" panose="020B0604030504040204" pitchFamily="50" charset="-128"/>
                <a:ea typeface="メイリオ" panose="020B0604030504040204" pitchFamily="50" charset="-128"/>
              </a:rPr>
              <a:t>パナソニック株式会社エコソリューションズ社</a:t>
            </a: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1763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dirty="0">
                <a:latin typeface="メイリオ" panose="020B0604030504040204" pitchFamily="50" charset="-128"/>
                <a:ea typeface="メイリオ" panose="020B0604030504040204" pitchFamily="50" charset="-128"/>
              </a:rPr>
              <a:t>関西</a:t>
            </a:r>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35568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dirty="0">
                <a:latin typeface="メイリオ" panose="020B0604030504040204" pitchFamily="50" charset="-128"/>
                <a:ea typeface="メイリオ" panose="020B0604030504040204" pitchFamily="50" charset="-128"/>
              </a:rPr>
              <a:t>大阪府門真市</a:t>
            </a:r>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2959994" y="1257857"/>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000" dirty="0">
                <a:latin typeface="メイリオ" panose="020B0604030504040204" pitchFamily="50" charset="-128"/>
                <a:ea typeface="メイリオ" panose="020B0604030504040204" pitchFamily="50" charset="-128"/>
              </a:rPr>
              <a:t>プロジェクトＫ</a:t>
            </a:r>
            <a:endParaRPr lang="en-US" altLang="ja-JP" sz="2000" dirty="0">
              <a:latin typeface="メイリオ" panose="020B0604030504040204" pitchFamily="50" charset="-128"/>
              <a:ea typeface="メイリオ" panose="020B0604030504040204" pitchFamily="50" charset="-128"/>
            </a:endParaRPr>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ts val="0"/>
              </a:spcBef>
            </a:pPr>
            <a:r>
              <a:rPr lang="ja-JP" altLang="en-US" sz="1947" b="1" dirty="0">
                <a:solidFill>
                  <a:srgbClr val="FF0000"/>
                </a:solidFill>
                <a:latin typeface="ＭＳ Ｐゴシック" panose="020B0600070205080204" pitchFamily="50" charset="-128"/>
                <a:ea typeface="ＭＳ Ｐゴシック" panose="020B0600070205080204" pitchFamily="50" charset="-128"/>
              </a:rPr>
              <a:t>モデルの構成</a:t>
            </a:r>
            <a:endParaRPr lang="en-US" altLang="ja-JP" sz="1947" b="1" dirty="0">
              <a:solidFill>
                <a:srgbClr val="FF0000"/>
              </a:solidFill>
              <a:latin typeface="ＭＳ Ｐゴシック" panose="020B0600070205080204" pitchFamily="50" charset="-128"/>
              <a:ea typeface="ＭＳ Ｐゴシック" panose="020B0600070205080204" pitchFamily="50" charset="-128"/>
            </a:endParaRPr>
          </a:p>
          <a:p>
            <a:pPr marL="0" lvl="0" indent="0" defTabSz="914400" eaLnBrk="1" hangingPunct="1">
              <a:lnSpc>
                <a:spcPct val="80000"/>
              </a:lnSpc>
              <a:spcBef>
                <a:spcPts val="0"/>
              </a:spcBef>
            </a:pPr>
            <a:r>
              <a:rPr lang="en-US" altLang="ja-JP" b="1" dirty="0">
                <a:solidFill>
                  <a:prstClr val="black"/>
                </a:solidFill>
                <a:latin typeface="メイリオ" panose="020B0604030504040204" pitchFamily="50" charset="-128"/>
                <a:ea typeface="メイリオ" panose="020B0604030504040204" pitchFamily="50" charset="-128"/>
              </a:rPr>
              <a:t>P.2 </a:t>
            </a:r>
            <a:r>
              <a:rPr lang="ja-JP" altLang="en-US" b="1" dirty="0">
                <a:solidFill>
                  <a:prstClr val="black"/>
                </a:solidFill>
                <a:latin typeface="メイリオ" panose="020B0604030504040204" pitchFamily="50" charset="-128"/>
                <a:ea typeface="メイリオ" panose="020B0604030504040204" pitchFamily="50" charset="-128"/>
              </a:rPr>
              <a:t>要求モデル</a:t>
            </a:r>
            <a:endParaRPr lang="en-US" altLang="ja-JP" b="1"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「全国上位</a:t>
            </a:r>
            <a:r>
              <a:rPr lang="en-US" altLang="ja-JP" dirty="0">
                <a:solidFill>
                  <a:prstClr val="black"/>
                </a:solidFill>
                <a:latin typeface="メイリオ" panose="020B0604030504040204" pitchFamily="50" charset="-128"/>
                <a:ea typeface="メイリオ" panose="020B0604030504040204" pitchFamily="50" charset="-128"/>
              </a:rPr>
              <a:t>(10</a:t>
            </a:r>
            <a:r>
              <a:rPr lang="ja-JP" altLang="en-US" dirty="0">
                <a:solidFill>
                  <a:prstClr val="black"/>
                </a:solidFill>
                <a:latin typeface="メイリオ" panose="020B0604030504040204" pitchFamily="50" charset="-128"/>
                <a:ea typeface="メイリオ" panose="020B0604030504040204" pitchFamily="50" charset="-128"/>
              </a:rPr>
              <a:t>位以内</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を着実に獲る</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」を目標に、各コース、難所の目標タイム・ボーナスタイムを設定し、必要な機能を抽出しました。また、今回導入されたカメラシステムの制約を確認、考慮して方針を決めています。</a:t>
            </a:r>
            <a:endParaRPr lang="en-US" altLang="ja-JP"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endParaRPr lang="en-US" altLang="ja-JP" dirty="0">
              <a:solidFill>
                <a:prstClr val="black"/>
              </a:solidFill>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en-US" altLang="ja-JP" b="1" dirty="0">
                <a:solidFill>
                  <a:prstClr val="black"/>
                </a:solidFill>
                <a:latin typeface="メイリオ" panose="020B0604030504040204" pitchFamily="50" charset="-128"/>
                <a:ea typeface="メイリオ" panose="020B0604030504040204" pitchFamily="50" charset="-128"/>
              </a:rPr>
              <a:t>P.3,4 </a:t>
            </a:r>
            <a:r>
              <a:rPr lang="ja-JP" altLang="en-US" b="1" dirty="0">
                <a:solidFill>
                  <a:prstClr val="black"/>
                </a:solidFill>
                <a:latin typeface="メイリオ" panose="020B0604030504040204" pitchFamily="50" charset="-128"/>
                <a:ea typeface="メイリオ" panose="020B0604030504040204" pitchFamily="50" charset="-128"/>
              </a:rPr>
              <a:t>分析モデル</a:t>
            </a:r>
            <a:endParaRPr lang="en-US" altLang="ja-JP" b="1" dirty="0">
              <a:solidFill>
                <a:prstClr val="black"/>
              </a:solidFill>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自律的に攻略するために「命令を細かく区切り、それを複数組合わせて動作させるシステム」をつくることを基本方針としました。この基本方針を実現するため、問題領域の定義と解法の分析を行いました。</a:t>
            </a:r>
            <a:endParaRPr lang="en-US" altLang="ja-JP" dirty="0">
              <a:solidFill>
                <a:prstClr val="black"/>
              </a:solidFill>
              <a:latin typeface="メイリオ" panose="020B0604030504040204" pitchFamily="50" charset="-128"/>
              <a:ea typeface="メイリオ" panose="020B0604030504040204" pitchFamily="50" charset="-128"/>
            </a:endParaRPr>
          </a:p>
          <a:p>
            <a:pPr marL="0" indent="180975" eaLnBrk="1" hangingPunct="1">
              <a:lnSpc>
                <a:spcPct val="80000"/>
              </a:lnSpc>
              <a:spcBef>
                <a:spcPts val="0"/>
              </a:spcBef>
            </a:pPr>
            <a:r>
              <a:rPr lang="ja-JP" altLang="en-US" b="1" dirty="0">
                <a:solidFill>
                  <a:prstClr val="black"/>
                </a:solidFill>
                <a:latin typeface="メイリオ" panose="020B0604030504040204" pitchFamily="50" charset="-128"/>
                <a:ea typeface="メイリオ" panose="020B0604030504040204" pitchFamily="50" charset="-128"/>
              </a:rPr>
              <a:t>問題領域と走行体動作の定義（</a:t>
            </a:r>
            <a:r>
              <a:rPr lang="en-US" altLang="ja-JP" b="1" dirty="0">
                <a:solidFill>
                  <a:prstClr val="black"/>
                </a:solidFill>
                <a:latin typeface="メイリオ" panose="020B0604030504040204" pitchFamily="50" charset="-128"/>
                <a:ea typeface="メイリオ" panose="020B0604030504040204" pitchFamily="50" charset="-128"/>
              </a:rPr>
              <a:t>P.3</a:t>
            </a:r>
            <a:r>
              <a:rPr lang="ja-JP" altLang="en-US" b="1" dirty="0">
                <a:solidFill>
                  <a:prstClr val="black"/>
                </a:solidFill>
                <a:latin typeface="メイリオ" panose="020B0604030504040204" pitchFamily="50" charset="-128"/>
                <a:ea typeface="メイリオ" panose="020B0604030504040204" pitchFamily="50" charset="-128"/>
              </a:rPr>
              <a:t>）：</a:t>
            </a:r>
            <a:endParaRPr lang="en-US" altLang="ja-JP" b="1" dirty="0">
              <a:solidFill>
                <a:prstClr val="black"/>
              </a:solidFill>
              <a:latin typeface="メイリオ" panose="020B0604030504040204" pitchFamily="50" charset="-128"/>
              <a:ea typeface="メイリオ" panose="020B0604030504040204" pitchFamily="50" charset="-128"/>
            </a:endParaRPr>
          </a:p>
          <a:p>
            <a:pPr marL="271463" indent="0" defTabSz="91440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ゲーム要素の中で「各データ」「各命令の繋ぎ部分」を明確に定義しました。走行体の動作定義の中で、「効率のよい命令リスト」を予想経過時間から重みづけで選定する方法を記載しました。</a:t>
            </a:r>
            <a:endParaRPr lang="en-US" altLang="ja-JP" dirty="0">
              <a:solidFill>
                <a:prstClr val="black"/>
              </a:solidFill>
              <a:latin typeface="メイリオ" panose="020B0604030504040204" pitchFamily="50" charset="-128"/>
              <a:ea typeface="メイリオ" panose="020B0604030504040204" pitchFamily="50" charset="-128"/>
            </a:endParaRPr>
          </a:p>
          <a:p>
            <a:pPr marL="180975" lvl="0" indent="0" defTabSz="914400" eaLnBrk="1" hangingPunct="1">
              <a:lnSpc>
                <a:spcPct val="80000"/>
              </a:lnSpc>
              <a:spcBef>
                <a:spcPts val="0"/>
              </a:spcBef>
            </a:pPr>
            <a:r>
              <a:rPr lang="ja-JP" altLang="en-US" b="1" dirty="0">
                <a:solidFill>
                  <a:prstClr val="black"/>
                </a:solidFill>
                <a:latin typeface="メイリオ" panose="020B0604030504040204" pitchFamily="50" charset="-128"/>
                <a:ea typeface="メイリオ" panose="020B0604030504040204" pitchFamily="50" charset="-128"/>
              </a:rPr>
              <a:t>指針と解法の分析（</a:t>
            </a:r>
            <a:r>
              <a:rPr lang="en-US" altLang="ja-JP" b="1" dirty="0">
                <a:solidFill>
                  <a:prstClr val="black"/>
                </a:solidFill>
                <a:latin typeface="メイリオ" panose="020B0604030504040204" pitchFamily="50" charset="-128"/>
                <a:ea typeface="メイリオ" panose="020B0604030504040204" pitchFamily="50" charset="-128"/>
              </a:rPr>
              <a:t>P.4</a:t>
            </a:r>
            <a:r>
              <a:rPr lang="ja-JP" altLang="en-US" b="1" dirty="0">
                <a:solidFill>
                  <a:prstClr val="black"/>
                </a:solidFill>
                <a:latin typeface="メイリオ" panose="020B0604030504040204" pitchFamily="50" charset="-128"/>
                <a:ea typeface="メイリオ" panose="020B0604030504040204" pitchFamily="50" charset="-128"/>
              </a:rPr>
              <a:t>）：</a:t>
            </a:r>
            <a:endParaRPr lang="en-US" altLang="ja-JP" b="1" dirty="0">
              <a:solidFill>
                <a:prstClr val="black"/>
              </a:solidFill>
              <a:latin typeface="メイリオ" panose="020B0604030504040204" pitchFamily="50" charset="-128"/>
              <a:ea typeface="メイリオ" panose="020B0604030504040204" pitchFamily="50" charset="-128"/>
            </a:endParaRPr>
          </a:p>
          <a:p>
            <a:pPr marL="271463" indent="0" defTabSz="91440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初期位置コード」と「ブロック色情報」より目標とするパワースポットの組合せ順列を列挙。仮想走行体情報、仮想カラーブロック情報を作り、上記分析モデルを利用し、事前に動きをシミュレーションして予想時間</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とリスク</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が総合的に最小となるルートを解として導き出す解法モデルを作成しました。</a:t>
            </a:r>
            <a:endParaRPr lang="en-US" altLang="ja-JP" dirty="0">
              <a:solidFill>
                <a:prstClr val="black"/>
              </a:solidFill>
              <a:latin typeface="メイリオ" panose="020B0604030504040204" pitchFamily="50" charset="-128"/>
              <a:ea typeface="メイリオ" panose="020B0604030504040204" pitchFamily="50" charset="-128"/>
            </a:endParaRPr>
          </a:p>
          <a:p>
            <a:pPr marL="447675" indent="0" defTabSz="914400" eaLnBrk="1" hangingPunct="1">
              <a:lnSpc>
                <a:spcPct val="80000"/>
              </a:lnSpc>
              <a:spcBef>
                <a:spcPts val="0"/>
              </a:spcBef>
            </a:pPr>
            <a:endParaRPr lang="en-US" altLang="ja-JP"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r>
              <a:rPr lang="en-US" altLang="ja-JP" b="1" dirty="0">
                <a:solidFill>
                  <a:prstClr val="black"/>
                </a:solidFill>
                <a:latin typeface="メイリオ" panose="020B0604030504040204" pitchFamily="50" charset="-128"/>
                <a:ea typeface="メイリオ" panose="020B0604030504040204" pitchFamily="50" charset="-128"/>
              </a:rPr>
              <a:t>P.5 </a:t>
            </a:r>
            <a:r>
              <a:rPr lang="ja-JP" altLang="en-US" b="1" dirty="0">
                <a:solidFill>
                  <a:prstClr val="black"/>
                </a:solidFill>
                <a:latin typeface="メイリオ" panose="020B0604030504040204" pitchFamily="50" charset="-128"/>
                <a:ea typeface="メイリオ" panose="020B0604030504040204" pitchFamily="50" charset="-128"/>
              </a:rPr>
              <a:t>設計モデル</a:t>
            </a:r>
            <a:endParaRPr lang="en-US" altLang="ja-JP" b="1"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主に「初期コードの入力」、「カラーブロック色解析」、「最短ルート解析」、「制御命令に沿った動作」の処理とタイミング</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進行</a:t>
            </a:r>
            <a:r>
              <a:rPr lang="en-US" altLang="ja-JP"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がプログラム上どのように振舞い、データのやり取りをおこなって実現されるか記載しています。進行はシナリオで管理され、シナリオ内のシーンが順番に処理されることで実現されます。</a:t>
            </a:r>
            <a:endParaRPr lang="en-US" altLang="ja-JP"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endParaRPr lang="en-US" altLang="ja-JP"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r>
              <a:rPr lang="en-US" altLang="ja-JP" b="1" dirty="0">
                <a:solidFill>
                  <a:prstClr val="black"/>
                </a:solidFill>
                <a:latin typeface="メイリオ" panose="020B0604030504040204" pitchFamily="50" charset="-128"/>
                <a:ea typeface="メイリオ" panose="020B0604030504040204" pitchFamily="50" charset="-128"/>
              </a:rPr>
              <a:t>P.6 </a:t>
            </a:r>
            <a:r>
              <a:rPr lang="ja-JP" altLang="en-US" b="1" dirty="0">
                <a:solidFill>
                  <a:prstClr val="black"/>
                </a:solidFill>
                <a:latin typeface="メイリオ" panose="020B0604030504040204" pitchFamily="50" charset="-128"/>
                <a:ea typeface="メイリオ" panose="020B0604030504040204" pitchFamily="50" charset="-128"/>
              </a:rPr>
              <a:t>制御モデル</a:t>
            </a:r>
            <a:endParaRPr lang="en-US" altLang="ja-JP" b="1" dirty="0">
              <a:solidFill>
                <a:prstClr val="black"/>
              </a:solidFill>
              <a:latin typeface="メイリオ" panose="020B0604030504040204" pitchFamily="50" charset="-128"/>
              <a:ea typeface="メイリオ" panose="020B0604030504040204" pitchFamily="50" charset="-128"/>
            </a:endParaRPr>
          </a:p>
          <a:p>
            <a:pPr marL="0" lvl="0" indent="0" defTabSz="914400" eaLnBrk="1" hangingPunct="1">
              <a:lnSpc>
                <a:spcPct val="80000"/>
              </a:lnSpc>
              <a:spcBef>
                <a:spcPts val="0"/>
              </a:spcBef>
            </a:pPr>
            <a:r>
              <a:rPr lang="ja-JP" altLang="en-US" dirty="0">
                <a:solidFill>
                  <a:prstClr val="black"/>
                </a:solidFill>
                <a:latin typeface="メイリオ" panose="020B0604030504040204" pitchFamily="50" charset="-128"/>
                <a:ea typeface="メイリオ" panose="020B0604030504040204" pitchFamily="50" charset="-128"/>
              </a:rPr>
              <a:t>　ブロック並べに必要な制御技術として、相対座標の角度補正と制御、</a:t>
            </a:r>
            <a:r>
              <a:rPr lang="en-US" altLang="ja-JP" dirty="0">
                <a:solidFill>
                  <a:prstClr val="black"/>
                </a:solidFill>
                <a:latin typeface="メイリオ" panose="020B0604030504040204" pitchFamily="50" charset="-128"/>
                <a:ea typeface="メイリオ" panose="020B0604030504040204" pitchFamily="50" charset="-128"/>
              </a:rPr>
              <a:t>PC</a:t>
            </a:r>
            <a:r>
              <a:rPr lang="ja-JP" altLang="en-US" dirty="0">
                <a:solidFill>
                  <a:prstClr val="black"/>
                </a:solidFill>
                <a:latin typeface="メイリオ" panose="020B0604030504040204" pitchFamily="50" charset="-128"/>
                <a:ea typeface="メイリオ" panose="020B0604030504040204" pitchFamily="50" charset="-128"/>
              </a:rPr>
              <a:t>カメラシステムを使ったカラー判定、ブロック移動制御について記載しました。また、</a:t>
            </a:r>
            <a:r>
              <a:rPr lang="en-US" altLang="ja-JP" dirty="0">
                <a:solidFill>
                  <a:prstClr val="black"/>
                </a:solidFill>
                <a:latin typeface="メイリオ" panose="020B0604030504040204" pitchFamily="50" charset="-128"/>
                <a:ea typeface="メイリオ" panose="020B0604030504040204" pitchFamily="50" charset="-128"/>
              </a:rPr>
              <a:t>AI</a:t>
            </a:r>
            <a:r>
              <a:rPr lang="ja-JP" altLang="en-US" dirty="0">
                <a:solidFill>
                  <a:prstClr val="black"/>
                </a:solidFill>
                <a:latin typeface="メイリオ" panose="020B0604030504040204" pitchFamily="50" charset="-128"/>
                <a:ea typeface="メイリオ" panose="020B0604030504040204" pitchFamily="50" charset="-128"/>
              </a:rPr>
              <a:t>アンサーゲーム攻略に必要なディープランニング解析技術と走行体動作による数字読取り制御ついて説明しています。</a:t>
            </a:r>
            <a:endParaRPr lang="en-US" altLang="ja-JP" dirty="0">
              <a:solidFill>
                <a:prstClr val="black"/>
              </a:solidFill>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endParaRPr lang="en-US" altLang="ja-JP" dirty="0">
              <a:latin typeface="メイリオ" panose="020B0604030504040204" pitchFamily="50" charset="-128"/>
              <a:ea typeface="メイリオ" panose="020B0604030504040204" pitchFamily="50" charset="-128"/>
            </a:endParaRP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latin typeface="ＭＳ Ｐゴシック" panose="020B0600070205080204" pitchFamily="50" charset="-128"/>
                <a:ea typeface="ＭＳ Ｐゴシック" panose="020B0600070205080204" pitchFamily="50" charset="-128"/>
              </a:rPr>
              <a:t>チーム紹介、目標、意気込み</a:t>
            </a:r>
            <a:endParaRPr lang="en-US" altLang="ja-JP" sz="1947" b="1" dirty="0">
              <a:latin typeface="ＭＳ Ｐゴシック" panose="020B0600070205080204" pitchFamily="50" charset="-128"/>
              <a:ea typeface="ＭＳ Ｐゴシック" panose="020B0600070205080204" pitchFamily="50" charset="-128"/>
            </a:endParaRPr>
          </a:p>
          <a:p>
            <a:pPr eaLnBrk="1" hangingPunct="1">
              <a:lnSpc>
                <a:spcPct val="80000"/>
              </a:lnSpc>
              <a:spcBef>
                <a:spcPct val="20000"/>
              </a:spcBef>
            </a:pPr>
            <a:endParaRPr lang="ja-JP" altLang="en-US" dirty="0">
              <a:latin typeface="ＭＳ Ｐゴシック" panose="020B0600070205080204" pitchFamily="50" charset="-128"/>
              <a:ea typeface="ＭＳ Ｐゴシック" panose="020B0600070205080204" pitchFamily="50" charset="-128"/>
            </a:endParaRPr>
          </a:p>
          <a:p>
            <a:pPr marL="0" indent="0"/>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ET</a:t>
            </a:r>
            <a:r>
              <a:rPr lang="ja-JP" altLang="en-US" dirty="0">
                <a:latin typeface="メイリオ" panose="020B0604030504040204" pitchFamily="50" charset="-128"/>
                <a:ea typeface="メイリオ" panose="020B0604030504040204" pitchFamily="50" charset="-128"/>
              </a:rPr>
              <a:t>ロボコン出場３回目メンバーを中心に、初めてアドバンストクラスにチャレンジします。メンバー３名と少ないですが、モデリングスキルの更なるレベルアップのため、業務外の限られた時間を活用し頑張ってきました。</a:t>
            </a:r>
            <a:endParaRPr lang="en-US" altLang="ja-JP" dirty="0">
              <a:latin typeface="メイリオ" panose="020B0604030504040204" pitchFamily="50" charset="-128"/>
              <a:ea typeface="メイリオ" panose="020B0604030504040204" pitchFamily="50" charset="-128"/>
            </a:endParaRPr>
          </a:p>
          <a:p>
            <a:pPr marL="0" indent="0"/>
            <a:endParaRPr lang="en-US" altLang="ja-JP" dirty="0">
              <a:latin typeface="メイリオ" panose="020B0604030504040204" pitchFamily="50" charset="-128"/>
              <a:ea typeface="メイリオ" panose="020B0604030504040204" pitchFamily="50" charset="-128"/>
            </a:endParaRPr>
          </a:p>
          <a:p>
            <a:pPr marL="0" indent="0"/>
            <a:r>
              <a:rPr lang="ja-JP" altLang="en-US" dirty="0">
                <a:latin typeface="メイリオ" panose="020B0604030504040204" pitchFamily="50" charset="-128"/>
                <a:ea typeface="メイリオ" panose="020B0604030504040204" pitchFamily="50" charset="-128"/>
              </a:rPr>
              <a:t>　パナソニック（株）エコソリューションズ社では、組み込みソフトウェア開発の</a:t>
            </a:r>
            <a:r>
              <a:rPr lang="en-US" altLang="ja-JP" dirty="0">
                <a:latin typeface="メイリオ" panose="020B0604030504040204" pitchFamily="50" charset="-128"/>
                <a:ea typeface="メイリオ" panose="020B0604030504040204" pitchFamily="50" charset="-128"/>
              </a:rPr>
              <a:t>QCD</a:t>
            </a:r>
            <a:r>
              <a:rPr lang="ja-JP" altLang="en-US" dirty="0">
                <a:latin typeface="メイリオ" panose="020B0604030504040204" pitchFamily="50" charset="-128"/>
                <a:ea typeface="メイリオ" panose="020B0604030504040204" pitchFamily="50" charset="-128"/>
              </a:rPr>
              <a:t>の向上のためにモデリング技術をどんどん活用していきたいと考えています。</a:t>
            </a:r>
            <a:r>
              <a:rPr lang="en-US" altLang="ja-JP" dirty="0">
                <a:latin typeface="メイリオ" panose="020B0604030504040204" pitchFamily="50" charset="-128"/>
                <a:ea typeface="メイリオ" panose="020B0604030504040204" pitchFamily="50" charset="-128"/>
              </a:rPr>
              <a:t>ET</a:t>
            </a:r>
            <a:r>
              <a:rPr lang="ja-JP" altLang="en-US" dirty="0">
                <a:latin typeface="メイリオ" panose="020B0604030504040204" pitchFamily="50" charset="-128"/>
                <a:ea typeface="メイリオ" panose="020B0604030504040204" pitchFamily="50" charset="-128"/>
              </a:rPr>
              <a:t>ロボコンの場をお借りして、皆さんと切磋琢磨していきたいと思います。</a:t>
            </a:r>
            <a:endParaRPr lang="en-US" altLang="ja-JP" dirty="0">
              <a:latin typeface="メイリオ" panose="020B0604030504040204" pitchFamily="50" charset="-128"/>
              <a:ea typeface="メイリオ" panose="020B0604030504040204" pitchFamily="50" charset="-128"/>
            </a:endParaRPr>
          </a:p>
          <a:p>
            <a:pPr marL="0" indent="0"/>
            <a:r>
              <a:rPr lang="ja-JP" altLang="en-US" dirty="0">
                <a:latin typeface="メイリオ" panose="020B0604030504040204" pitchFamily="50" charset="-128"/>
                <a:ea typeface="メイリオ" panose="020B0604030504040204" pitchFamily="50" charset="-128"/>
              </a:rPr>
              <a:t>よろしくお願いします！</a:t>
            </a:r>
            <a:endParaRPr lang="en-US" altLang="ja-JP" dirty="0">
              <a:latin typeface="メイリオ" panose="020B0604030504040204" pitchFamily="50" charset="-128"/>
              <a:ea typeface="メイリオ" panose="020B0604030504040204" pitchFamily="50" charset="-128"/>
            </a:endParaRPr>
          </a:p>
          <a:p>
            <a:pPr marL="0" indent="0"/>
            <a:endParaRPr lang="ja-JP" altLang="en-US" sz="1800" dirty="0">
              <a:latin typeface="メイリオ" panose="020B0604030504040204" pitchFamily="50" charset="-128"/>
              <a:ea typeface="メイリオ" panose="020B0604030504040204"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ts val="0"/>
              </a:spcBef>
            </a:pPr>
            <a:r>
              <a:rPr lang="ja-JP" altLang="en-US" sz="1947" b="1" dirty="0">
                <a:solidFill>
                  <a:srgbClr val="FF0000"/>
                </a:solidFill>
                <a:latin typeface="ＭＳ Ｐゴシック" panose="020B0600070205080204" pitchFamily="50" charset="-128"/>
                <a:ea typeface="ＭＳ Ｐゴシック" panose="020B0600070205080204" pitchFamily="50" charset="-128"/>
              </a:rPr>
              <a:t>モデルの概要</a:t>
            </a:r>
          </a:p>
          <a:p>
            <a:pPr marL="0" indent="0" eaLnBrk="1" hangingPunct="1">
              <a:lnSpc>
                <a:spcPct val="80000"/>
              </a:lnSpc>
              <a:spcBef>
                <a:spcPts val="0"/>
              </a:spcBef>
            </a:pPr>
            <a:r>
              <a:rPr lang="ja-JP" altLang="en-US" sz="1800"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本資料はブロック並べ攻略に力点を置いて記載しています。　　</a:t>
            </a: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latin typeface="メイリオ" panose="020B0604030504040204" pitchFamily="50" charset="-128"/>
                <a:ea typeface="メイリオ" panose="020B0604030504040204" pitchFamily="50" charset="-128"/>
              </a:rPr>
              <a:t>　全体として要求モデルで「目標</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品質含む</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」「制約」から要求機能導き出し、要求機能の実現に関して、アイコンを使用して他のモデルとのトレーサビリティがわかるようにしています。</a:t>
            </a: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latin typeface="メイリオ" panose="020B0604030504040204" pitchFamily="50" charset="-128"/>
                <a:ea typeface="メイリオ" panose="020B0604030504040204" pitchFamily="50" charset="-128"/>
              </a:rPr>
              <a:t>　分析モデルでは、要求モデル内で記載した「ブロック並べエリアでボーナスタイム</a:t>
            </a:r>
            <a:r>
              <a:rPr lang="en-US" altLang="ja-JP" dirty="0">
                <a:latin typeface="メイリオ" panose="020B0604030504040204" pitchFamily="50" charset="-128"/>
                <a:ea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rPr>
              <a:t>秒を獲得」を満たすための解法を、使用できるデータ</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座標等</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と走行体情報を確認、定義し、おおまかな振舞いレベルまで解法モデルで記載しています。</a:t>
            </a: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latin typeface="メイリオ" panose="020B0604030504040204" pitchFamily="50" charset="-128"/>
                <a:ea typeface="メイリオ" panose="020B0604030504040204" pitchFamily="50" charset="-128"/>
              </a:rPr>
              <a:t>　設計モデルでは、解法モデルで書いたものを実現するために、「要求モデルで記載した他の要求機能も絡めてどのようにやり取りをおこなえば実現できるのか」が重要と考え記載しています。</a:t>
            </a:r>
            <a:endParaRPr lang="en-US" altLang="ja-JP" dirty="0">
              <a:latin typeface="メイリオ" panose="020B0604030504040204" pitchFamily="50" charset="-128"/>
              <a:ea typeface="メイリオ" panose="020B0604030504040204" pitchFamily="50" charset="-128"/>
            </a:endParaRPr>
          </a:p>
          <a:p>
            <a:pPr marL="0" indent="0" eaLnBrk="1" hangingPunct="1">
              <a:lnSpc>
                <a:spcPct val="80000"/>
              </a:lnSpc>
              <a:spcBef>
                <a:spcPts val="0"/>
              </a:spcBef>
            </a:pPr>
            <a:r>
              <a:rPr lang="ja-JP" altLang="en-US" dirty="0">
                <a:latin typeface="メイリオ" panose="020B0604030504040204" pitchFamily="50" charset="-128"/>
                <a:ea typeface="メイリオ" panose="020B0604030504040204" pitchFamily="50" charset="-128"/>
              </a:rPr>
              <a:t>　制御モデルでは、ノードやブロック避けで重要で計算が複雑な「相対座標」、今回初導入されイメージのしにくい「カメラシステムの利用」、「ブロック移動方法の実現」について記載しています。</a:t>
            </a:r>
            <a:endParaRPr lang="en-US" altLang="ja-JP"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5B838A31-C99E-4E33-9C52-328E33D98640}"/>
              </a:ext>
            </a:extLst>
          </p:cNvPr>
          <p:cNvPicPr>
            <a:picLocks noChangeAspect="1"/>
          </p:cNvPicPr>
          <p:nvPr/>
        </p:nvPicPr>
        <p:blipFill>
          <a:blip r:embed="rId3"/>
          <a:stretch>
            <a:fillRect/>
          </a:stretch>
        </p:blipFill>
        <p:spPr>
          <a:xfrm>
            <a:off x="4195482" y="4433053"/>
            <a:ext cx="1989294" cy="8182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B1E24746-92AA-46FD-8C2E-2E2710E66D87}"/>
              </a:ext>
            </a:extLst>
          </p:cNvPr>
          <p:cNvPicPr>
            <a:picLocks noChangeAspect="1"/>
          </p:cNvPicPr>
          <p:nvPr/>
        </p:nvPicPr>
        <p:blipFill>
          <a:blip r:embed="rId2"/>
          <a:stretch>
            <a:fillRect/>
          </a:stretch>
        </p:blipFill>
        <p:spPr>
          <a:xfrm>
            <a:off x="69868" y="4019637"/>
            <a:ext cx="8378190" cy="4720590"/>
          </a:xfrm>
          <a:prstGeom prst="rect">
            <a:avLst/>
          </a:prstGeom>
        </p:spPr>
      </p:pic>
      <p:pic>
        <p:nvPicPr>
          <p:cNvPr id="147" name="図 146">
            <a:extLst>
              <a:ext uri="{FF2B5EF4-FFF2-40B4-BE49-F238E27FC236}">
                <a16:creationId xmlns:a16="http://schemas.microsoft.com/office/drawing/2014/main" id="{43519462-7E54-4F87-A39D-D97B8A19C210}"/>
              </a:ext>
            </a:extLst>
          </p:cNvPr>
          <p:cNvPicPr>
            <a:picLocks noChangeAspect="1"/>
          </p:cNvPicPr>
          <p:nvPr/>
        </p:nvPicPr>
        <p:blipFill rotWithShape="1">
          <a:blip r:embed="rId3"/>
          <a:srcRect t="546"/>
          <a:stretch/>
        </p:blipFill>
        <p:spPr>
          <a:xfrm>
            <a:off x="8725992" y="4591049"/>
            <a:ext cx="3453860" cy="4785463"/>
          </a:xfrm>
          <a:prstGeom prst="rect">
            <a:avLst/>
          </a:prstGeom>
        </p:spPr>
      </p:pic>
      <p:pic>
        <p:nvPicPr>
          <p:cNvPr id="37" name="図 36">
            <a:extLst>
              <a:ext uri="{FF2B5EF4-FFF2-40B4-BE49-F238E27FC236}">
                <a16:creationId xmlns:a16="http://schemas.microsoft.com/office/drawing/2014/main" id="{42F4A8B2-C26D-4307-91BB-0C0448BEC213}"/>
              </a:ext>
            </a:extLst>
          </p:cNvPr>
          <p:cNvPicPr>
            <a:picLocks noChangeAspect="1"/>
          </p:cNvPicPr>
          <p:nvPr/>
        </p:nvPicPr>
        <p:blipFill>
          <a:blip r:embed="rId4"/>
          <a:stretch>
            <a:fillRect/>
          </a:stretch>
        </p:blipFill>
        <p:spPr>
          <a:xfrm>
            <a:off x="253228" y="8830984"/>
            <a:ext cx="8028901" cy="672300"/>
          </a:xfrm>
          <a:prstGeom prst="rect">
            <a:avLst/>
          </a:prstGeom>
        </p:spPr>
      </p:pic>
      <p:pic>
        <p:nvPicPr>
          <p:cNvPr id="2" name="図 1">
            <a:extLst>
              <a:ext uri="{FF2B5EF4-FFF2-40B4-BE49-F238E27FC236}">
                <a16:creationId xmlns:a16="http://schemas.microsoft.com/office/drawing/2014/main" id="{EBEFA5C8-A01C-42AB-A9A9-2357BB0FA4F2}"/>
              </a:ext>
            </a:extLst>
          </p:cNvPr>
          <p:cNvPicPr>
            <a:picLocks noChangeAspect="1"/>
          </p:cNvPicPr>
          <p:nvPr/>
        </p:nvPicPr>
        <p:blipFill>
          <a:blip r:embed="rId5"/>
          <a:stretch>
            <a:fillRect/>
          </a:stretch>
        </p:blipFill>
        <p:spPr>
          <a:xfrm>
            <a:off x="6386717" y="1632737"/>
            <a:ext cx="2966085" cy="1980248"/>
          </a:xfrm>
          <a:prstGeom prst="rect">
            <a:avLst/>
          </a:prstGeom>
        </p:spPr>
      </p:pic>
      <p:sp>
        <p:nvSpPr>
          <p:cNvPr id="30" name="四角形: 角を丸くする 29">
            <a:extLst>
              <a:ext uri="{FF2B5EF4-FFF2-40B4-BE49-F238E27FC236}">
                <a16:creationId xmlns:a16="http://schemas.microsoft.com/office/drawing/2014/main" id="{AD4FB92E-8D25-451F-9314-02D626F8DC65}"/>
              </a:ext>
            </a:extLst>
          </p:cNvPr>
          <p:cNvSpPr/>
          <p:nvPr/>
        </p:nvSpPr>
        <p:spPr>
          <a:xfrm>
            <a:off x="68399" y="3922434"/>
            <a:ext cx="8380881" cy="5593041"/>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613E2079-4BA8-43A5-B7EF-BEB09BCC6AC9}"/>
              </a:ext>
            </a:extLst>
          </p:cNvPr>
          <p:cNvSpPr txBox="1"/>
          <p:nvPr/>
        </p:nvSpPr>
        <p:spPr>
          <a:xfrm>
            <a:off x="116668" y="3836709"/>
            <a:ext cx="964226" cy="246221"/>
          </a:xfrm>
          <a:prstGeom prst="rect">
            <a:avLst/>
          </a:prstGeom>
          <a:solidFill>
            <a:schemeClr val="bg1"/>
          </a:solidFill>
        </p:spPr>
        <p:txBody>
          <a:bodyPr wrap="none" rtlCol="0">
            <a:noAutofit/>
          </a:bodyPr>
          <a:lstStyle/>
          <a:p>
            <a:r>
              <a:rPr lang="en-US" altLang="ja-JP" sz="1000" b="1" u="sng" dirty="0">
                <a:latin typeface="+mn-ea"/>
                <a:ea typeface="+mn-ea"/>
              </a:rPr>
              <a:t>1-4.</a:t>
            </a:r>
            <a:r>
              <a:rPr lang="ja-JP" altLang="en-US" sz="1000" b="1" u="sng" dirty="0">
                <a:latin typeface="+mn-ea"/>
                <a:ea typeface="+mn-ea"/>
              </a:rPr>
              <a:t> 要求分析</a:t>
            </a:r>
            <a:endParaRPr kumimoji="1" lang="en-US" altLang="ja-JP" sz="1000" b="1" u="sng" dirty="0">
              <a:latin typeface="+mn-ea"/>
              <a:ea typeface="+mn-ea"/>
            </a:endParaRPr>
          </a:p>
        </p:txBody>
      </p:sp>
      <p:sp>
        <p:nvSpPr>
          <p:cNvPr id="41" name="四角形: 角を丸くする 40">
            <a:extLst>
              <a:ext uri="{FF2B5EF4-FFF2-40B4-BE49-F238E27FC236}">
                <a16:creationId xmlns:a16="http://schemas.microsoft.com/office/drawing/2014/main" id="{9EB8CD27-CD6F-4AC4-BFBE-CD2107F27E4B}"/>
              </a:ext>
            </a:extLst>
          </p:cNvPr>
          <p:cNvSpPr/>
          <p:nvPr/>
        </p:nvSpPr>
        <p:spPr>
          <a:xfrm>
            <a:off x="8500605" y="3900304"/>
            <a:ext cx="4229905" cy="5612313"/>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F1FB4816-DD3F-4D2D-B1CE-A1A62FB94EC4}"/>
              </a:ext>
            </a:extLst>
          </p:cNvPr>
          <p:cNvSpPr txBox="1"/>
          <p:nvPr/>
        </p:nvSpPr>
        <p:spPr>
          <a:xfrm>
            <a:off x="9415537" y="9332480"/>
            <a:ext cx="1833487"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1-6</a:t>
            </a:r>
            <a:r>
              <a:rPr lang="ja-JP" altLang="en-US" sz="800" dirty="0">
                <a:latin typeface="+mn-ea"/>
                <a:ea typeface="+mn-ea"/>
              </a:rPr>
              <a:t>　全体アクティビティ図</a:t>
            </a:r>
          </a:p>
        </p:txBody>
      </p:sp>
      <p:sp>
        <p:nvSpPr>
          <p:cNvPr id="56" name="テキスト ボックス 55">
            <a:extLst>
              <a:ext uri="{FF2B5EF4-FFF2-40B4-BE49-F238E27FC236}">
                <a16:creationId xmlns:a16="http://schemas.microsoft.com/office/drawing/2014/main" id="{7DDA93DA-C5D9-4A97-B200-FFFBDFFF05D3}"/>
              </a:ext>
            </a:extLst>
          </p:cNvPr>
          <p:cNvSpPr txBox="1"/>
          <p:nvPr/>
        </p:nvSpPr>
        <p:spPr>
          <a:xfrm>
            <a:off x="8566689" y="3833864"/>
            <a:ext cx="2682335" cy="246221"/>
          </a:xfrm>
          <a:prstGeom prst="rect">
            <a:avLst/>
          </a:prstGeom>
          <a:solidFill>
            <a:schemeClr val="bg1"/>
          </a:solidFill>
        </p:spPr>
        <p:txBody>
          <a:bodyPr wrap="none" rtlCol="0">
            <a:noAutofit/>
          </a:bodyPr>
          <a:lstStyle/>
          <a:p>
            <a:r>
              <a:rPr lang="en-US" altLang="ja-JP" sz="1000" b="1" u="sng" dirty="0">
                <a:latin typeface="+mn-ea"/>
                <a:ea typeface="+mn-ea"/>
              </a:rPr>
              <a:t>1-5.</a:t>
            </a:r>
            <a:r>
              <a:rPr lang="ja-JP" altLang="en-US" sz="1000" b="1" u="sng" dirty="0">
                <a:latin typeface="+mn-ea"/>
                <a:ea typeface="+mn-ea"/>
              </a:rPr>
              <a:t> 全体の流れと特筆すべき制限について</a:t>
            </a:r>
            <a:endParaRPr kumimoji="1" lang="en-US" altLang="ja-JP" sz="1000" b="1" u="sng" dirty="0">
              <a:latin typeface="+mn-ea"/>
              <a:ea typeface="+mn-ea"/>
            </a:endParaRPr>
          </a:p>
        </p:txBody>
      </p:sp>
      <p:sp>
        <p:nvSpPr>
          <p:cNvPr id="29" name="四角形: 角を丸くする 28">
            <a:extLst>
              <a:ext uri="{FF2B5EF4-FFF2-40B4-BE49-F238E27FC236}">
                <a16:creationId xmlns:a16="http://schemas.microsoft.com/office/drawing/2014/main" id="{04707E5A-C76A-42C4-AFFB-D05C912AF5B6}"/>
              </a:ext>
            </a:extLst>
          </p:cNvPr>
          <p:cNvSpPr/>
          <p:nvPr/>
        </p:nvSpPr>
        <p:spPr>
          <a:xfrm>
            <a:off x="6324059" y="1208913"/>
            <a:ext cx="6407196" cy="2638985"/>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C47D33BF-FA8B-4AA8-BF82-82D746C53343}"/>
              </a:ext>
            </a:extLst>
          </p:cNvPr>
          <p:cNvSpPr/>
          <p:nvPr/>
        </p:nvSpPr>
        <p:spPr>
          <a:xfrm>
            <a:off x="70345" y="1208913"/>
            <a:ext cx="6206155" cy="2638985"/>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テキスト ボックス 43">
            <a:extLst>
              <a:ext uri="{FF2B5EF4-FFF2-40B4-BE49-F238E27FC236}">
                <a16:creationId xmlns:a16="http://schemas.microsoft.com/office/drawing/2014/main" id="{E9D8B14F-6F5C-4423-975B-AA06EEE1125F}"/>
              </a:ext>
            </a:extLst>
          </p:cNvPr>
          <p:cNvSpPr txBox="1"/>
          <p:nvPr/>
        </p:nvSpPr>
        <p:spPr>
          <a:xfrm>
            <a:off x="105270" y="1126432"/>
            <a:ext cx="1726375" cy="246221"/>
          </a:xfrm>
          <a:prstGeom prst="rect">
            <a:avLst/>
          </a:prstGeom>
          <a:solidFill>
            <a:schemeClr val="bg1"/>
          </a:solidFill>
        </p:spPr>
        <p:txBody>
          <a:bodyPr wrap="none" rtlCol="0">
            <a:noAutofit/>
          </a:bodyPr>
          <a:lstStyle/>
          <a:p>
            <a:r>
              <a:rPr lang="en-US" altLang="ja-JP" sz="1000" b="1" u="sng" dirty="0">
                <a:latin typeface="+mn-ea"/>
                <a:ea typeface="+mn-ea"/>
              </a:rPr>
              <a:t>1-2.</a:t>
            </a:r>
            <a:r>
              <a:rPr lang="ja-JP" altLang="en-US" sz="1000" b="1" u="sng" dirty="0">
                <a:latin typeface="+mn-ea"/>
                <a:ea typeface="+mn-ea"/>
              </a:rPr>
              <a:t> 環境とシステムの定義</a:t>
            </a:r>
            <a:endParaRPr kumimoji="1" lang="en-US" altLang="ja-JP" sz="1000" b="1" u="sng" dirty="0">
              <a:latin typeface="+mn-ea"/>
              <a:ea typeface="+mn-ea"/>
            </a:endParaRPr>
          </a:p>
        </p:txBody>
      </p:sp>
      <p:grpSp>
        <p:nvGrpSpPr>
          <p:cNvPr id="51" name="グループ化 50">
            <a:extLst>
              <a:ext uri="{FF2B5EF4-FFF2-40B4-BE49-F238E27FC236}">
                <a16:creationId xmlns:a16="http://schemas.microsoft.com/office/drawing/2014/main" id="{FAAEED7D-167D-4278-A871-DA62BD71E094}"/>
              </a:ext>
            </a:extLst>
          </p:cNvPr>
          <p:cNvGrpSpPr/>
          <p:nvPr/>
        </p:nvGrpSpPr>
        <p:grpSpPr>
          <a:xfrm>
            <a:off x="3119162" y="1869051"/>
            <a:ext cx="3129319" cy="1662650"/>
            <a:chOff x="753219" y="3555003"/>
            <a:chExt cx="3129319" cy="1662650"/>
          </a:xfrm>
        </p:grpSpPr>
        <p:pic>
          <p:nvPicPr>
            <p:cNvPr id="42" name="図 41">
              <a:extLst>
                <a:ext uri="{FF2B5EF4-FFF2-40B4-BE49-F238E27FC236}">
                  <a16:creationId xmlns:a16="http://schemas.microsoft.com/office/drawing/2014/main" id="{476EDA8C-0527-4262-B3ED-C810F4B238BB}"/>
                </a:ext>
              </a:extLst>
            </p:cNvPr>
            <p:cNvPicPr>
              <a:picLocks noChangeAspect="1"/>
            </p:cNvPicPr>
            <p:nvPr/>
          </p:nvPicPr>
          <p:blipFill>
            <a:blip r:embed="rId6"/>
            <a:stretch>
              <a:fillRect/>
            </a:stretch>
          </p:blipFill>
          <p:spPr>
            <a:xfrm>
              <a:off x="791342" y="3782174"/>
              <a:ext cx="3091196" cy="1435479"/>
            </a:xfrm>
            <a:prstGeom prst="rect">
              <a:avLst/>
            </a:prstGeom>
          </p:spPr>
        </p:pic>
        <p:sp>
          <p:nvSpPr>
            <p:cNvPr id="45" name="四角形: 角を丸くする 44">
              <a:extLst>
                <a:ext uri="{FF2B5EF4-FFF2-40B4-BE49-F238E27FC236}">
                  <a16:creationId xmlns:a16="http://schemas.microsoft.com/office/drawing/2014/main" id="{54EF048C-C09E-4696-AC44-7C931177B8C1}"/>
                </a:ext>
              </a:extLst>
            </p:cNvPr>
            <p:cNvSpPr/>
            <p:nvPr/>
          </p:nvSpPr>
          <p:spPr>
            <a:xfrm>
              <a:off x="753219" y="3763124"/>
              <a:ext cx="1085106" cy="780301"/>
            </a:xfrm>
            <a:prstGeom prst="roundRect">
              <a:avLst>
                <a:gd name="adj" fmla="val 6250"/>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745A6325-0AF5-4FAC-B6AC-EC2F85DB9E3B}"/>
                </a:ext>
              </a:extLst>
            </p:cNvPr>
            <p:cNvSpPr/>
            <p:nvPr/>
          </p:nvSpPr>
          <p:spPr>
            <a:xfrm>
              <a:off x="2336939" y="3763124"/>
              <a:ext cx="1403427" cy="780301"/>
            </a:xfrm>
            <a:prstGeom prst="roundRect">
              <a:avLst>
                <a:gd name="adj" fmla="val 6250"/>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四角形: 角を丸くする 46">
              <a:extLst>
                <a:ext uri="{FF2B5EF4-FFF2-40B4-BE49-F238E27FC236}">
                  <a16:creationId xmlns:a16="http://schemas.microsoft.com/office/drawing/2014/main" id="{370DAD4F-BCF7-46BF-A637-14B427DB2492}"/>
                </a:ext>
              </a:extLst>
            </p:cNvPr>
            <p:cNvSpPr/>
            <p:nvPr/>
          </p:nvSpPr>
          <p:spPr>
            <a:xfrm>
              <a:off x="800015" y="4762296"/>
              <a:ext cx="1819360" cy="455357"/>
            </a:xfrm>
            <a:prstGeom prst="roundRect">
              <a:avLst>
                <a:gd name="adj" fmla="val 6250"/>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C7DC9F43-5631-4BDF-A5FB-EA2BEA0E5323}"/>
                </a:ext>
              </a:extLst>
            </p:cNvPr>
            <p:cNvSpPr txBox="1"/>
            <p:nvPr/>
          </p:nvSpPr>
          <p:spPr>
            <a:xfrm>
              <a:off x="790490" y="3555003"/>
              <a:ext cx="1247778" cy="246221"/>
            </a:xfrm>
            <a:prstGeom prst="rect">
              <a:avLst/>
            </a:prstGeom>
            <a:noFill/>
          </p:spPr>
          <p:txBody>
            <a:bodyPr wrap="square" rtlCol="0">
              <a:spAutoFit/>
            </a:bodyPr>
            <a:lstStyle/>
            <a:p>
              <a:r>
                <a:rPr lang="ja-JP" altLang="en-US" sz="1000" dirty="0">
                  <a:solidFill>
                    <a:schemeClr val="accent2"/>
                  </a:solidFill>
                  <a:latin typeface="+mn-ea"/>
                  <a:ea typeface="+mn-ea"/>
                </a:rPr>
                <a:t>走行体システム</a:t>
              </a:r>
              <a:endParaRPr kumimoji="1" lang="en-US" altLang="ja-JP" sz="1000" dirty="0">
                <a:solidFill>
                  <a:schemeClr val="accent2"/>
                </a:solidFill>
                <a:latin typeface="+mn-ea"/>
                <a:ea typeface="+mn-ea"/>
              </a:endParaRPr>
            </a:p>
          </p:txBody>
        </p:sp>
        <p:sp>
          <p:nvSpPr>
            <p:cNvPr id="49" name="テキスト ボックス 48">
              <a:extLst>
                <a:ext uri="{FF2B5EF4-FFF2-40B4-BE49-F238E27FC236}">
                  <a16:creationId xmlns:a16="http://schemas.microsoft.com/office/drawing/2014/main" id="{A1D7EB9A-FE60-455B-B04C-28E8E9767674}"/>
                </a:ext>
              </a:extLst>
            </p:cNvPr>
            <p:cNvSpPr txBox="1"/>
            <p:nvPr/>
          </p:nvSpPr>
          <p:spPr>
            <a:xfrm>
              <a:off x="2379416" y="3559153"/>
              <a:ext cx="1454667" cy="246221"/>
            </a:xfrm>
            <a:prstGeom prst="rect">
              <a:avLst/>
            </a:prstGeom>
            <a:noFill/>
          </p:spPr>
          <p:txBody>
            <a:bodyPr wrap="square" rtlCol="0">
              <a:spAutoFit/>
            </a:bodyPr>
            <a:lstStyle/>
            <a:p>
              <a:r>
                <a:rPr lang="ja-JP" altLang="en-US" sz="1000" dirty="0">
                  <a:solidFill>
                    <a:schemeClr val="accent2"/>
                  </a:solidFill>
                  <a:latin typeface="+mn-ea"/>
                  <a:ea typeface="+mn-ea"/>
                </a:rPr>
                <a:t>ＰＣカメラシステム</a:t>
              </a:r>
              <a:endParaRPr kumimoji="1" lang="en-US" altLang="ja-JP" sz="1000" dirty="0">
                <a:solidFill>
                  <a:schemeClr val="accent2"/>
                </a:solidFill>
                <a:latin typeface="+mn-ea"/>
                <a:ea typeface="+mn-ea"/>
              </a:endParaRPr>
            </a:p>
          </p:txBody>
        </p:sp>
        <p:sp>
          <p:nvSpPr>
            <p:cNvPr id="50" name="テキスト ボックス 49">
              <a:extLst>
                <a:ext uri="{FF2B5EF4-FFF2-40B4-BE49-F238E27FC236}">
                  <a16:creationId xmlns:a16="http://schemas.microsoft.com/office/drawing/2014/main" id="{DCDCE96D-8BCC-48D5-BE0B-44FADA0C3A1F}"/>
                </a:ext>
              </a:extLst>
            </p:cNvPr>
            <p:cNvSpPr txBox="1"/>
            <p:nvPr/>
          </p:nvSpPr>
          <p:spPr>
            <a:xfrm>
              <a:off x="1172401" y="4559890"/>
              <a:ext cx="1247778" cy="246221"/>
            </a:xfrm>
            <a:prstGeom prst="rect">
              <a:avLst/>
            </a:prstGeom>
            <a:noFill/>
          </p:spPr>
          <p:txBody>
            <a:bodyPr wrap="square" rtlCol="0">
              <a:spAutoFit/>
            </a:bodyPr>
            <a:lstStyle/>
            <a:p>
              <a:r>
                <a:rPr lang="ja-JP" altLang="en-US" sz="1000" dirty="0">
                  <a:solidFill>
                    <a:schemeClr val="accent2"/>
                  </a:solidFill>
                  <a:latin typeface="+mn-ea"/>
                  <a:ea typeface="+mn-ea"/>
                </a:rPr>
                <a:t>カメラシステム</a:t>
              </a:r>
              <a:endParaRPr kumimoji="1" lang="en-US" altLang="ja-JP" sz="1000" dirty="0">
                <a:solidFill>
                  <a:schemeClr val="accent2"/>
                </a:solidFill>
                <a:latin typeface="+mn-ea"/>
                <a:ea typeface="+mn-ea"/>
              </a:endParaRPr>
            </a:p>
          </p:txBody>
        </p:sp>
      </p:grpSp>
      <p:pic>
        <p:nvPicPr>
          <p:cNvPr id="38" name="図 37">
            <a:extLst>
              <a:ext uri="{FF2B5EF4-FFF2-40B4-BE49-F238E27FC236}">
                <a16:creationId xmlns:a16="http://schemas.microsoft.com/office/drawing/2014/main" id="{4A18AC41-99D9-4504-AB04-941D5BC3382C}"/>
              </a:ext>
            </a:extLst>
          </p:cNvPr>
          <p:cNvPicPr>
            <a:picLocks noChangeAspect="1"/>
          </p:cNvPicPr>
          <p:nvPr/>
        </p:nvPicPr>
        <p:blipFill>
          <a:blip r:embed="rId7"/>
          <a:stretch>
            <a:fillRect/>
          </a:stretch>
        </p:blipFill>
        <p:spPr>
          <a:xfrm>
            <a:off x="187771" y="1877037"/>
            <a:ext cx="2840467" cy="1893644"/>
          </a:xfrm>
          <a:prstGeom prst="rect">
            <a:avLst/>
          </a:prstGeom>
        </p:spPr>
      </p:pic>
      <p:sp>
        <p:nvSpPr>
          <p:cNvPr id="21" name="テキスト ボックス 20">
            <a:extLst>
              <a:ext uri="{FF2B5EF4-FFF2-40B4-BE49-F238E27FC236}">
                <a16:creationId xmlns:a16="http://schemas.microsoft.com/office/drawing/2014/main" id="{076DFCFE-CDDB-48F7-BFB5-D5C163D1DF51}"/>
              </a:ext>
            </a:extLst>
          </p:cNvPr>
          <p:cNvSpPr txBox="1"/>
          <p:nvPr/>
        </p:nvSpPr>
        <p:spPr>
          <a:xfrm>
            <a:off x="187771" y="1275546"/>
            <a:ext cx="6088729" cy="646331"/>
          </a:xfrm>
          <a:prstGeom prst="rect">
            <a:avLst/>
          </a:prstGeom>
          <a:noFill/>
        </p:spPr>
        <p:txBody>
          <a:bodyPr wrap="square" rtlCol="0">
            <a:spAutoFit/>
          </a:bodyPr>
          <a:lstStyle/>
          <a:p>
            <a:r>
              <a:rPr kumimoji="1" lang="ja-JP" altLang="en-US" sz="900" dirty="0">
                <a:latin typeface="+mn-ea"/>
                <a:ea typeface="+mn-ea"/>
              </a:rPr>
              <a:t>　Ｒコース全体を左下図のように</a:t>
            </a:r>
            <a:r>
              <a:rPr kumimoji="1" lang="en-US" altLang="ja-JP" sz="900" dirty="0">
                <a:latin typeface="+mn-ea"/>
                <a:ea typeface="+mn-ea"/>
              </a:rPr>
              <a:t>3</a:t>
            </a:r>
            <a:r>
              <a:rPr kumimoji="1" lang="ja-JP" altLang="en-US" sz="900" dirty="0" err="1">
                <a:latin typeface="+mn-ea"/>
                <a:ea typeface="+mn-ea"/>
              </a:rPr>
              <a:t>つの</a:t>
            </a:r>
            <a:r>
              <a:rPr kumimoji="1" lang="ja-JP" altLang="en-US" sz="900" dirty="0">
                <a:latin typeface="+mn-ea"/>
                <a:ea typeface="+mn-ea"/>
              </a:rPr>
              <a:t>エリアに分け、「Ｒライントレースエリア」、「ブロック並べエリア」、「直角駐車エリア」とする。また、今回ブロック並べではカメラシステムが提供されており、これを用いてＰＣでカラーブロックの解析が可能となる。配置図は右下の通りになり、我々が開発する方のうち走行体で動作させるものを「走行体システム」、ＰＣで動作させる方を「ＰＣカメラシステム」とする。</a:t>
            </a:r>
            <a:endParaRPr kumimoji="1" lang="en-US" altLang="ja-JP" sz="900" dirty="0">
              <a:latin typeface="+mn-ea"/>
              <a:ea typeface="+mn-ea"/>
            </a:endParaRPr>
          </a:p>
        </p:txBody>
      </p:sp>
      <p:sp>
        <p:nvSpPr>
          <p:cNvPr id="24" name="テキスト ボックス 23">
            <a:extLst>
              <a:ext uri="{FF2B5EF4-FFF2-40B4-BE49-F238E27FC236}">
                <a16:creationId xmlns:a16="http://schemas.microsoft.com/office/drawing/2014/main" id="{87C7A3A1-287F-4924-BCAB-35C4899972C8}"/>
              </a:ext>
            </a:extLst>
          </p:cNvPr>
          <p:cNvSpPr txBox="1"/>
          <p:nvPr/>
        </p:nvSpPr>
        <p:spPr>
          <a:xfrm>
            <a:off x="510463" y="3661399"/>
            <a:ext cx="2128509"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1-1</a:t>
            </a:r>
            <a:r>
              <a:rPr lang="ja-JP" altLang="en-US" sz="800" dirty="0">
                <a:latin typeface="+mn-ea"/>
                <a:ea typeface="+mn-ea"/>
              </a:rPr>
              <a:t>　Ｒコースエリア分割と定義</a:t>
            </a:r>
          </a:p>
        </p:txBody>
      </p:sp>
      <p:sp>
        <p:nvSpPr>
          <p:cNvPr id="25" name="テキスト ボックス 24">
            <a:extLst>
              <a:ext uri="{FF2B5EF4-FFF2-40B4-BE49-F238E27FC236}">
                <a16:creationId xmlns:a16="http://schemas.microsoft.com/office/drawing/2014/main" id="{5EFFAF78-1C34-42AB-B846-FC878146DA05}"/>
              </a:ext>
            </a:extLst>
          </p:cNvPr>
          <p:cNvSpPr txBox="1"/>
          <p:nvPr/>
        </p:nvSpPr>
        <p:spPr>
          <a:xfrm>
            <a:off x="3434846" y="3632454"/>
            <a:ext cx="2433338"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1-2</a:t>
            </a:r>
            <a:r>
              <a:rPr lang="ja-JP" altLang="en-US" sz="800" dirty="0">
                <a:latin typeface="+mn-ea"/>
                <a:ea typeface="+mn-ea"/>
              </a:rPr>
              <a:t>　Ｒコース攻略で利用するハードの配置図</a:t>
            </a:r>
          </a:p>
        </p:txBody>
      </p:sp>
      <p:cxnSp>
        <p:nvCxnSpPr>
          <p:cNvPr id="27" name="直線コネクタ 26">
            <a:extLst>
              <a:ext uri="{FF2B5EF4-FFF2-40B4-BE49-F238E27FC236}">
                <a16:creationId xmlns:a16="http://schemas.microsoft.com/office/drawing/2014/main" id="{0EE3C799-2BE9-4C92-B241-DF54F3C17DBC}"/>
              </a:ext>
            </a:extLst>
          </p:cNvPr>
          <p:cNvCxnSpPr>
            <a:cxnSpLocks/>
          </p:cNvCxnSpPr>
          <p:nvPr/>
        </p:nvCxnSpPr>
        <p:spPr>
          <a:xfrm>
            <a:off x="3047288" y="1874252"/>
            <a:ext cx="0" cy="1865924"/>
          </a:xfrm>
          <a:prstGeom prst="line">
            <a:avLst/>
          </a:prstGeom>
        </p:spPr>
        <p:style>
          <a:lnRef idx="3">
            <a:schemeClr val="accent1"/>
          </a:lnRef>
          <a:fillRef idx="0">
            <a:schemeClr val="accent1"/>
          </a:fillRef>
          <a:effectRef idx="2">
            <a:schemeClr val="accent1"/>
          </a:effectRef>
          <a:fontRef idx="minor">
            <a:schemeClr val="tx1"/>
          </a:fontRef>
        </p:style>
      </p:cxnSp>
      <p:sp>
        <p:nvSpPr>
          <p:cNvPr id="28" name="テキスト ボックス 27">
            <a:extLst>
              <a:ext uri="{FF2B5EF4-FFF2-40B4-BE49-F238E27FC236}">
                <a16:creationId xmlns:a16="http://schemas.microsoft.com/office/drawing/2014/main" id="{31D4E9E9-391A-41B5-81B7-C20D5E7E7ED5}"/>
              </a:ext>
            </a:extLst>
          </p:cNvPr>
          <p:cNvSpPr txBox="1"/>
          <p:nvPr/>
        </p:nvSpPr>
        <p:spPr>
          <a:xfrm>
            <a:off x="6372330" y="1138815"/>
            <a:ext cx="1395030" cy="246221"/>
          </a:xfrm>
          <a:prstGeom prst="rect">
            <a:avLst/>
          </a:prstGeom>
          <a:solidFill>
            <a:schemeClr val="bg1"/>
          </a:solidFill>
        </p:spPr>
        <p:txBody>
          <a:bodyPr wrap="none" rtlCol="0">
            <a:noAutofit/>
          </a:bodyPr>
          <a:lstStyle/>
          <a:p>
            <a:r>
              <a:rPr lang="en-US" altLang="ja-JP" sz="1000" b="1" u="sng" dirty="0">
                <a:latin typeface="+mn-ea"/>
                <a:ea typeface="+mn-ea"/>
              </a:rPr>
              <a:t>1-3.</a:t>
            </a:r>
            <a:r>
              <a:rPr lang="ja-JP" altLang="en-US" sz="1000" b="1" u="sng" dirty="0">
                <a:latin typeface="+mn-ea"/>
                <a:ea typeface="+mn-ea"/>
              </a:rPr>
              <a:t> システムの定義</a:t>
            </a:r>
            <a:endParaRPr kumimoji="1" lang="en-US" altLang="ja-JP" sz="1000" b="1" u="sng" dirty="0">
              <a:latin typeface="+mn-ea"/>
              <a:ea typeface="+mn-ea"/>
            </a:endParaRPr>
          </a:p>
        </p:txBody>
      </p:sp>
      <p:sp>
        <p:nvSpPr>
          <p:cNvPr id="26" name="テキスト ボックス 25">
            <a:extLst>
              <a:ext uri="{FF2B5EF4-FFF2-40B4-BE49-F238E27FC236}">
                <a16:creationId xmlns:a16="http://schemas.microsoft.com/office/drawing/2014/main" id="{7D85E4CB-8990-4D22-9030-850045283B6A}"/>
              </a:ext>
            </a:extLst>
          </p:cNvPr>
          <p:cNvSpPr txBox="1"/>
          <p:nvPr/>
        </p:nvSpPr>
        <p:spPr>
          <a:xfrm>
            <a:off x="6324059" y="1303466"/>
            <a:ext cx="3091479" cy="369332"/>
          </a:xfrm>
          <a:prstGeom prst="rect">
            <a:avLst/>
          </a:prstGeom>
          <a:noFill/>
        </p:spPr>
        <p:txBody>
          <a:bodyPr wrap="square" rtlCol="0">
            <a:spAutoFit/>
          </a:bodyPr>
          <a:lstStyle/>
          <a:p>
            <a:r>
              <a:rPr kumimoji="1" lang="ja-JP" altLang="en-US" sz="900" dirty="0">
                <a:latin typeface="+mn-ea"/>
                <a:ea typeface="+mn-ea"/>
              </a:rPr>
              <a:t>　スターターと各システムの関係をユースケースにまとめる。各システムが提供する機能は以下のようになる。</a:t>
            </a:r>
            <a:endParaRPr kumimoji="1" lang="en-US" altLang="ja-JP" sz="900" dirty="0">
              <a:latin typeface="+mn-ea"/>
              <a:ea typeface="+mn-ea"/>
            </a:endParaRPr>
          </a:p>
        </p:txBody>
      </p:sp>
      <p:sp>
        <p:nvSpPr>
          <p:cNvPr id="52" name="四角形: 角を丸くする 51">
            <a:extLst>
              <a:ext uri="{FF2B5EF4-FFF2-40B4-BE49-F238E27FC236}">
                <a16:creationId xmlns:a16="http://schemas.microsoft.com/office/drawing/2014/main" id="{1E6A0643-D88D-4EE2-A1FB-4E96510734D4}"/>
              </a:ext>
            </a:extLst>
          </p:cNvPr>
          <p:cNvSpPr/>
          <p:nvPr/>
        </p:nvSpPr>
        <p:spPr>
          <a:xfrm>
            <a:off x="70345" y="649991"/>
            <a:ext cx="12660910" cy="472703"/>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D92E9A6B-BE7E-4E63-9118-CCD4332F4051}"/>
              </a:ext>
            </a:extLst>
          </p:cNvPr>
          <p:cNvSpPr txBox="1"/>
          <p:nvPr/>
        </p:nvSpPr>
        <p:spPr>
          <a:xfrm>
            <a:off x="105270" y="566722"/>
            <a:ext cx="1056700" cy="261610"/>
          </a:xfrm>
          <a:prstGeom prst="rect">
            <a:avLst/>
          </a:prstGeom>
          <a:solidFill>
            <a:schemeClr val="bg1"/>
          </a:solidFill>
        </p:spPr>
        <p:txBody>
          <a:bodyPr wrap="none" rtlCol="0">
            <a:spAutoFit/>
          </a:bodyPr>
          <a:lstStyle/>
          <a:p>
            <a:r>
              <a:rPr lang="en-US" altLang="ja-JP" sz="1100" b="1" u="sng" dirty="0">
                <a:latin typeface="+mn-ea"/>
                <a:ea typeface="+mn-ea"/>
              </a:rPr>
              <a:t>1-1.</a:t>
            </a:r>
            <a:r>
              <a:rPr lang="ja-JP" altLang="en-US" sz="1100" b="1" u="sng" dirty="0">
                <a:latin typeface="+mn-ea"/>
                <a:ea typeface="+mn-ea"/>
              </a:rPr>
              <a:t>開発目標</a:t>
            </a:r>
            <a:endParaRPr kumimoji="1" lang="ja-JP" altLang="en-US" sz="1100" b="1" u="sng" dirty="0">
              <a:latin typeface="+mn-ea"/>
              <a:ea typeface="+mn-ea"/>
            </a:endParaRPr>
          </a:p>
        </p:txBody>
      </p:sp>
      <p:sp>
        <p:nvSpPr>
          <p:cNvPr id="10" name="テキスト ボックス 9">
            <a:extLst>
              <a:ext uri="{FF2B5EF4-FFF2-40B4-BE49-F238E27FC236}">
                <a16:creationId xmlns:a16="http://schemas.microsoft.com/office/drawing/2014/main" id="{F48E9375-689F-4824-AEFC-990F041AD163}"/>
              </a:ext>
            </a:extLst>
          </p:cNvPr>
          <p:cNvSpPr txBox="1"/>
          <p:nvPr/>
        </p:nvSpPr>
        <p:spPr>
          <a:xfrm>
            <a:off x="4032262" y="641249"/>
            <a:ext cx="3091480" cy="523220"/>
          </a:xfrm>
          <a:prstGeom prst="rect">
            <a:avLst/>
          </a:prstGeom>
          <a:noFill/>
        </p:spPr>
        <p:txBody>
          <a:bodyPr wrap="square" rtlCol="0">
            <a:spAutoFit/>
          </a:bodyPr>
          <a:lstStyle/>
          <a:p>
            <a:r>
              <a:rPr lang="ja-JP" altLang="en-US" sz="1400" b="1" u="sng" dirty="0">
                <a:solidFill>
                  <a:schemeClr val="accent2"/>
                </a:solidFill>
                <a:latin typeface="+mn-ea"/>
                <a:ea typeface="+mn-ea"/>
              </a:rPr>
              <a:t>全国上位</a:t>
            </a:r>
            <a:r>
              <a:rPr lang="en-US" altLang="ja-JP" sz="1400" b="1" u="sng" dirty="0">
                <a:solidFill>
                  <a:schemeClr val="accent2"/>
                </a:solidFill>
                <a:latin typeface="+mn-ea"/>
                <a:ea typeface="+mn-ea"/>
              </a:rPr>
              <a:t>(10</a:t>
            </a:r>
            <a:r>
              <a:rPr lang="ja-JP" altLang="en-US" sz="1400" b="1" u="sng" dirty="0">
                <a:solidFill>
                  <a:schemeClr val="accent2"/>
                </a:solidFill>
                <a:latin typeface="+mn-ea"/>
                <a:ea typeface="+mn-ea"/>
              </a:rPr>
              <a:t>位以内</a:t>
            </a:r>
            <a:r>
              <a:rPr lang="en-US" altLang="ja-JP" sz="1400" b="1" u="sng" dirty="0">
                <a:solidFill>
                  <a:schemeClr val="accent2"/>
                </a:solidFill>
                <a:latin typeface="+mn-ea"/>
                <a:ea typeface="+mn-ea"/>
              </a:rPr>
              <a:t>)</a:t>
            </a:r>
          </a:p>
          <a:p>
            <a:r>
              <a:rPr lang="ja-JP" altLang="en-US" sz="1400" b="1" u="sng" dirty="0">
                <a:solidFill>
                  <a:schemeClr val="accent2"/>
                </a:solidFill>
                <a:latin typeface="+mn-ea"/>
                <a:ea typeface="+mn-ea"/>
              </a:rPr>
              <a:t>を着実に獲る</a:t>
            </a:r>
            <a:r>
              <a:rPr lang="en-US" altLang="ja-JP" sz="1400" b="1" u="sng" dirty="0">
                <a:solidFill>
                  <a:schemeClr val="accent2"/>
                </a:solidFill>
                <a:latin typeface="+mn-ea"/>
                <a:ea typeface="+mn-ea"/>
              </a:rPr>
              <a:t>!</a:t>
            </a:r>
          </a:p>
        </p:txBody>
      </p:sp>
      <p:sp>
        <p:nvSpPr>
          <p:cNvPr id="39" name="テキスト ボックス 38">
            <a:extLst>
              <a:ext uri="{FF2B5EF4-FFF2-40B4-BE49-F238E27FC236}">
                <a16:creationId xmlns:a16="http://schemas.microsoft.com/office/drawing/2014/main" id="{AE7F5B25-51A8-493E-8A5D-F21A33E19608}"/>
              </a:ext>
            </a:extLst>
          </p:cNvPr>
          <p:cNvSpPr txBox="1"/>
          <p:nvPr/>
        </p:nvSpPr>
        <p:spPr>
          <a:xfrm>
            <a:off x="8102619" y="637294"/>
            <a:ext cx="4706414" cy="507831"/>
          </a:xfrm>
          <a:prstGeom prst="rect">
            <a:avLst/>
          </a:prstGeom>
          <a:noFill/>
        </p:spPr>
        <p:txBody>
          <a:bodyPr wrap="square" rtlCol="0">
            <a:spAutoFit/>
          </a:bodyPr>
          <a:lstStyle/>
          <a:p>
            <a:r>
              <a:rPr lang="ja-JP" altLang="en-US" sz="900" b="1" u="sng" dirty="0">
                <a:latin typeface="+mn-ea"/>
                <a:ea typeface="+mn-ea"/>
              </a:rPr>
              <a:t>Ｒライントレースエリア：</a:t>
            </a:r>
            <a:r>
              <a:rPr lang="en-US" altLang="ja-JP" sz="900" b="1" u="sng" dirty="0">
                <a:latin typeface="+mn-ea"/>
                <a:ea typeface="+mn-ea"/>
              </a:rPr>
              <a:t>20.0</a:t>
            </a:r>
            <a:r>
              <a:rPr lang="ja-JP" altLang="en-US" sz="900" b="1" u="sng" dirty="0">
                <a:latin typeface="+mn-ea"/>
                <a:ea typeface="+mn-ea"/>
              </a:rPr>
              <a:t>秒以下</a:t>
            </a:r>
            <a:r>
              <a:rPr lang="en-US" altLang="ja-JP" sz="900" b="1" u="sng" dirty="0">
                <a:latin typeface="+mn-ea"/>
                <a:ea typeface="+mn-ea"/>
              </a:rPr>
              <a:t>(</a:t>
            </a:r>
            <a:r>
              <a:rPr lang="ja-JP" altLang="en-US" sz="900" b="1" u="sng" dirty="0">
                <a:latin typeface="+mn-ea"/>
                <a:ea typeface="+mn-ea"/>
              </a:rPr>
              <a:t>昨年度ショートカットを除いた</a:t>
            </a:r>
            <a:r>
              <a:rPr lang="en-US" altLang="ja-JP" sz="900" b="1" u="sng" dirty="0">
                <a:latin typeface="+mn-ea"/>
                <a:ea typeface="+mn-ea"/>
              </a:rPr>
              <a:t>10</a:t>
            </a:r>
            <a:r>
              <a:rPr lang="ja-JP" altLang="en-US" sz="900" b="1" u="sng" dirty="0">
                <a:latin typeface="+mn-ea"/>
                <a:ea typeface="+mn-ea"/>
              </a:rPr>
              <a:t>位成績より</a:t>
            </a:r>
            <a:r>
              <a:rPr lang="en-US" altLang="ja-JP" sz="900" b="1" u="sng" dirty="0">
                <a:latin typeface="+mn-ea"/>
                <a:ea typeface="+mn-ea"/>
              </a:rPr>
              <a:t>)</a:t>
            </a:r>
          </a:p>
          <a:p>
            <a:r>
              <a:rPr kumimoji="1" lang="ja-JP" altLang="en-US" sz="900" b="1" u="sng" dirty="0">
                <a:latin typeface="+mn-ea"/>
                <a:ea typeface="+mn-ea"/>
              </a:rPr>
              <a:t>ブロック並べエリア：</a:t>
            </a:r>
            <a:r>
              <a:rPr kumimoji="1" lang="en-US" altLang="ja-JP" sz="900" b="1" u="sng" dirty="0">
                <a:latin typeface="+mn-ea"/>
                <a:ea typeface="+mn-ea"/>
              </a:rPr>
              <a:t>23</a:t>
            </a:r>
            <a:r>
              <a:rPr kumimoji="1" lang="ja-JP" altLang="en-US" sz="900" b="1" u="sng" dirty="0">
                <a:latin typeface="+mn-ea"/>
                <a:ea typeface="+mn-ea"/>
              </a:rPr>
              <a:t>秒ボーナス獲得</a:t>
            </a:r>
            <a:endParaRPr kumimoji="1" lang="en-US" altLang="ja-JP" sz="900" b="1" u="sng" dirty="0">
              <a:latin typeface="+mn-ea"/>
              <a:ea typeface="+mn-ea"/>
            </a:endParaRPr>
          </a:p>
          <a:p>
            <a:r>
              <a:rPr lang="ja-JP" altLang="en-US" sz="900" b="1" u="sng" dirty="0">
                <a:latin typeface="+mn-ea"/>
                <a:ea typeface="+mn-ea"/>
              </a:rPr>
              <a:t>直角駐車エリア：</a:t>
            </a:r>
            <a:r>
              <a:rPr lang="en-US" altLang="ja-JP" sz="900" b="1" u="sng" dirty="0">
                <a:latin typeface="+mn-ea"/>
                <a:ea typeface="+mn-ea"/>
              </a:rPr>
              <a:t>5</a:t>
            </a:r>
            <a:r>
              <a:rPr lang="ja-JP" altLang="en-US" sz="900" b="1" u="sng" dirty="0">
                <a:latin typeface="+mn-ea"/>
                <a:ea typeface="+mn-ea"/>
              </a:rPr>
              <a:t>秒ボーナス獲得</a:t>
            </a:r>
            <a:endParaRPr kumimoji="1" lang="en-US" altLang="ja-JP" sz="900" dirty="0">
              <a:latin typeface="+mn-ea"/>
              <a:ea typeface="+mn-ea"/>
            </a:endParaRPr>
          </a:p>
        </p:txBody>
      </p:sp>
      <p:sp>
        <p:nvSpPr>
          <p:cNvPr id="23" name="テキスト ボックス 22">
            <a:extLst>
              <a:ext uri="{FF2B5EF4-FFF2-40B4-BE49-F238E27FC236}">
                <a16:creationId xmlns:a16="http://schemas.microsoft.com/office/drawing/2014/main" id="{FC893557-FF11-4CE3-8DE6-E8CE2BE6B290}"/>
              </a:ext>
            </a:extLst>
          </p:cNvPr>
          <p:cNvSpPr txBox="1"/>
          <p:nvPr/>
        </p:nvSpPr>
        <p:spPr>
          <a:xfrm>
            <a:off x="51300" y="743501"/>
            <a:ext cx="3933337" cy="400110"/>
          </a:xfrm>
          <a:prstGeom prst="rect">
            <a:avLst/>
          </a:prstGeom>
          <a:noFill/>
        </p:spPr>
        <p:txBody>
          <a:bodyPr wrap="square" rtlCol="0">
            <a:spAutoFit/>
          </a:bodyPr>
          <a:lstStyle/>
          <a:p>
            <a:r>
              <a:rPr kumimoji="1" lang="ja-JP" altLang="en-US" sz="1000" dirty="0">
                <a:latin typeface="+mn-ea"/>
                <a:ea typeface="+mn-ea"/>
              </a:rPr>
              <a:t>　今回我々はアドバンスに初挑戦。運による一発を狙うのではなく、</a:t>
            </a:r>
            <a:r>
              <a:rPr lang="ja-JP" altLang="en-US" sz="1000" dirty="0">
                <a:latin typeface="+mn-ea"/>
                <a:ea typeface="+mn-ea"/>
              </a:rPr>
              <a:t>成果、ノウハウが残るよう開発目標を左記の通りに設定した。</a:t>
            </a:r>
            <a:endParaRPr kumimoji="1" lang="en-US" altLang="ja-JP" sz="1000" dirty="0">
              <a:latin typeface="+mn-ea"/>
              <a:ea typeface="+mn-ea"/>
            </a:endParaRPr>
          </a:p>
        </p:txBody>
      </p:sp>
      <p:sp>
        <p:nvSpPr>
          <p:cNvPr id="33" name="テキスト ボックス 32">
            <a:extLst>
              <a:ext uri="{FF2B5EF4-FFF2-40B4-BE49-F238E27FC236}">
                <a16:creationId xmlns:a16="http://schemas.microsoft.com/office/drawing/2014/main" id="{2B5877FB-507A-4596-AE4C-82D26E33BA72}"/>
              </a:ext>
            </a:extLst>
          </p:cNvPr>
          <p:cNvSpPr txBox="1"/>
          <p:nvPr/>
        </p:nvSpPr>
        <p:spPr>
          <a:xfrm>
            <a:off x="7194836" y="3578199"/>
            <a:ext cx="1577136"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1-3</a:t>
            </a:r>
            <a:r>
              <a:rPr lang="ja-JP" altLang="en-US" sz="800" dirty="0">
                <a:latin typeface="+mn-ea"/>
                <a:ea typeface="+mn-ea"/>
              </a:rPr>
              <a:t>　ユースケース分析</a:t>
            </a:r>
          </a:p>
        </p:txBody>
      </p:sp>
      <p:sp>
        <p:nvSpPr>
          <p:cNvPr id="57" name="テキスト ボックス 56">
            <a:extLst>
              <a:ext uri="{FF2B5EF4-FFF2-40B4-BE49-F238E27FC236}">
                <a16:creationId xmlns:a16="http://schemas.microsoft.com/office/drawing/2014/main" id="{C4DC087A-4FE2-4AEF-8D92-56A0E3A333D9}"/>
              </a:ext>
            </a:extLst>
          </p:cNvPr>
          <p:cNvSpPr txBox="1"/>
          <p:nvPr/>
        </p:nvSpPr>
        <p:spPr>
          <a:xfrm>
            <a:off x="8515310" y="3991892"/>
            <a:ext cx="4281230" cy="646331"/>
          </a:xfrm>
          <a:prstGeom prst="rect">
            <a:avLst/>
          </a:prstGeom>
          <a:noFill/>
        </p:spPr>
        <p:txBody>
          <a:bodyPr wrap="square" rtlCol="0">
            <a:spAutoFit/>
          </a:bodyPr>
          <a:lstStyle/>
          <a:p>
            <a:r>
              <a:rPr kumimoji="1" lang="ja-JP" altLang="en-US" sz="900" dirty="0">
                <a:latin typeface="+mn-ea"/>
                <a:ea typeface="+mn-ea"/>
              </a:rPr>
              <a:t>　下記に全体の流れをアクティビティ図で示す。特筆すべき制約はブロック並べで使用するカラーブロックの色はスタート準備で判明するが、スタート準備以降は走行体のタッチ操作以外</a:t>
            </a:r>
            <a:r>
              <a:rPr kumimoji="1" lang="en-US" altLang="ja-JP" sz="900" dirty="0">
                <a:latin typeface="+mn-ea"/>
                <a:ea typeface="+mn-ea"/>
              </a:rPr>
              <a:t>(PC</a:t>
            </a:r>
            <a:r>
              <a:rPr kumimoji="1" lang="ja-JP" altLang="en-US" sz="900" dirty="0">
                <a:latin typeface="+mn-ea"/>
                <a:ea typeface="+mn-ea"/>
              </a:rPr>
              <a:t>操作も含む</a:t>
            </a:r>
            <a:r>
              <a:rPr kumimoji="1" lang="en-US" altLang="ja-JP" sz="900" dirty="0">
                <a:latin typeface="+mn-ea"/>
                <a:ea typeface="+mn-ea"/>
              </a:rPr>
              <a:t>)</a:t>
            </a:r>
            <a:r>
              <a:rPr lang="ja-JP" altLang="en-US" sz="900" dirty="0">
                <a:latin typeface="+mn-ea"/>
                <a:ea typeface="+mn-ea"/>
              </a:rPr>
              <a:t>触ることができないこと。そのため下記のように自律的に解析を開始、通知する仕組みが必要になる。</a:t>
            </a:r>
            <a:endParaRPr kumimoji="1" lang="en-US" altLang="ja-JP" sz="900" dirty="0">
              <a:latin typeface="+mn-ea"/>
              <a:ea typeface="+mn-ea"/>
            </a:endParaRPr>
          </a:p>
        </p:txBody>
      </p:sp>
      <p:cxnSp>
        <p:nvCxnSpPr>
          <p:cNvPr id="20" name="直線矢印コネクタ 19">
            <a:extLst>
              <a:ext uri="{FF2B5EF4-FFF2-40B4-BE49-F238E27FC236}">
                <a16:creationId xmlns:a16="http://schemas.microsoft.com/office/drawing/2014/main" id="{15E9E3A0-3333-4FB1-8F46-31D30F2E20C2}"/>
              </a:ext>
            </a:extLst>
          </p:cNvPr>
          <p:cNvCxnSpPr/>
          <p:nvPr/>
        </p:nvCxnSpPr>
        <p:spPr>
          <a:xfrm>
            <a:off x="12290914" y="7188200"/>
            <a:ext cx="0" cy="214428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5" name="直線矢印コネクタ 74">
            <a:extLst>
              <a:ext uri="{FF2B5EF4-FFF2-40B4-BE49-F238E27FC236}">
                <a16:creationId xmlns:a16="http://schemas.microsoft.com/office/drawing/2014/main" id="{61B59AEF-474B-49C3-A9B7-575D1FC01519}"/>
              </a:ext>
            </a:extLst>
          </p:cNvPr>
          <p:cNvCxnSpPr>
            <a:cxnSpLocks/>
          </p:cNvCxnSpPr>
          <p:nvPr/>
        </p:nvCxnSpPr>
        <p:spPr>
          <a:xfrm>
            <a:off x="12290914" y="6267450"/>
            <a:ext cx="0" cy="867122"/>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35" name="テキスト ボックス 34">
            <a:extLst>
              <a:ext uri="{FF2B5EF4-FFF2-40B4-BE49-F238E27FC236}">
                <a16:creationId xmlns:a16="http://schemas.microsoft.com/office/drawing/2014/main" id="{99ED6EC9-CB40-412D-A2EC-1156BEF16A84}"/>
              </a:ext>
            </a:extLst>
          </p:cNvPr>
          <p:cNvSpPr txBox="1"/>
          <p:nvPr/>
        </p:nvSpPr>
        <p:spPr>
          <a:xfrm>
            <a:off x="12173181" y="6487836"/>
            <a:ext cx="458186" cy="441933"/>
          </a:xfrm>
          <a:prstGeom prst="rect">
            <a:avLst/>
          </a:prstGeom>
          <a:solidFill>
            <a:schemeClr val="bg1"/>
          </a:solidFill>
        </p:spPr>
        <p:txBody>
          <a:bodyPr wrap="none" lIns="36000" tIns="36000" rtlCol="0">
            <a:noAutofit/>
          </a:bodyPr>
          <a:lstStyle/>
          <a:p>
            <a:r>
              <a:rPr kumimoji="1" lang="ja-JP" altLang="en-US" sz="900" dirty="0">
                <a:solidFill>
                  <a:schemeClr val="accent2"/>
                </a:solidFill>
                <a:latin typeface="+mn-ea"/>
                <a:ea typeface="+mn-ea"/>
              </a:rPr>
              <a:t>タッチ</a:t>
            </a:r>
            <a:endParaRPr kumimoji="1" lang="en-US" altLang="ja-JP" sz="900" dirty="0">
              <a:solidFill>
                <a:schemeClr val="accent2"/>
              </a:solidFill>
              <a:latin typeface="+mn-ea"/>
              <a:ea typeface="+mn-ea"/>
            </a:endParaRPr>
          </a:p>
          <a:p>
            <a:r>
              <a:rPr kumimoji="1" lang="ja-JP" altLang="en-US" sz="900" dirty="0">
                <a:solidFill>
                  <a:schemeClr val="accent2"/>
                </a:solidFill>
                <a:latin typeface="+mn-ea"/>
                <a:ea typeface="+mn-ea"/>
              </a:rPr>
              <a:t>操作</a:t>
            </a:r>
            <a:endParaRPr kumimoji="1" lang="en-US" altLang="ja-JP" sz="900" dirty="0">
              <a:solidFill>
                <a:schemeClr val="accent2"/>
              </a:solidFill>
              <a:latin typeface="+mn-ea"/>
              <a:ea typeface="+mn-ea"/>
            </a:endParaRPr>
          </a:p>
          <a:p>
            <a:r>
              <a:rPr kumimoji="1" lang="ja-JP" altLang="en-US" sz="900" dirty="0">
                <a:solidFill>
                  <a:schemeClr val="accent2"/>
                </a:solidFill>
                <a:latin typeface="+mn-ea"/>
                <a:ea typeface="+mn-ea"/>
              </a:rPr>
              <a:t>のみ可</a:t>
            </a:r>
          </a:p>
        </p:txBody>
      </p:sp>
      <p:sp>
        <p:nvSpPr>
          <p:cNvPr id="77" name="テキスト ボックス 76">
            <a:extLst>
              <a:ext uri="{FF2B5EF4-FFF2-40B4-BE49-F238E27FC236}">
                <a16:creationId xmlns:a16="http://schemas.microsoft.com/office/drawing/2014/main" id="{C7BEAB99-97B8-4588-85D0-FE3EF5F69EFD}"/>
              </a:ext>
            </a:extLst>
          </p:cNvPr>
          <p:cNvSpPr txBox="1"/>
          <p:nvPr/>
        </p:nvSpPr>
        <p:spPr>
          <a:xfrm>
            <a:off x="12188421" y="8170340"/>
            <a:ext cx="458186" cy="180000"/>
          </a:xfrm>
          <a:prstGeom prst="rect">
            <a:avLst/>
          </a:prstGeom>
          <a:solidFill>
            <a:schemeClr val="bg1"/>
          </a:solidFill>
        </p:spPr>
        <p:txBody>
          <a:bodyPr wrap="none" lIns="36000" rtlCol="0">
            <a:noAutofit/>
          </a:bodyPr>
          <a:lstStyle/>
          <a:p>
            <a:pPr algn="l"/>
            <a:r>
              <a:rPr kumimoji="1" lang="ja-JP" altLang="en-US" sz="900" dirty="0">
                <a:solidFill>
                  <a:schemeClr val="accent2"/>
                </a:solidFill>
                <a:latin typeface="+mn-ea"/>
                <a:ea typeface="+mn-ea"/>
              </a:rPr>
              <a:t>操作不可</a:t>
            </a:r>
          </a:p>
        </p:txBody>
      </p:sp>
      <p:sp>
        <p:nvSpPr>
          <p:cNvPr id="58" name="四角形: メモ 57">
            <a:extLst>
              <a:ext uri="{FF2B5EF4-FFF2-40B4-BE49-F238E27FC236}">
                <a16:creationId xmlns:a16="http://schemas.microsoft.com/office/drawing/2014/main" id="{1DD5FBA4-FD39-499F-BFAB-8759F6B968E2}"/>
              </a:ext>
            </a:extLst>
          </p:cNvPr>
          <p:cNvSpPr/>
          <p:nvPr/>
        </p:nvSpPr>
        <p:spPr>
          <a:xfrm>
            <a:off x="10337054" y="4990292"/>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UC5</a:t>
            </a:r>
            <a:endParaRPr kumimoji="1" lang="ja-JP" altLang="en-US" sz="800" dirty="0">
              <a:latin typeface="+mn-ea"/>
            </a:endParaRPr>
          </a:p>
        </p:txBody>
      </p:sp>
      <p:cxnSp>
        <p:nvCxnSpPr>
          <p:cNvPr id="59" name="直線コネクタ 58">
            <a:extLst>
              <a:ext uri="{FF2B5EF4-FFF2-40B4-BE49-F238E27FC236}">
                <a16:creationId xmlns:a16="http://schemas.microsoft.com/office/drawing/2014/main" id="{9EC89029-6262-498D-BC50-9ECDB911835F}"/>
              </a:ext>
            </a:extLst>
          </p:cNvPr>
          <p:cNvCxnSpPr>
            <a:cxnSpLocks/>
          </p:cNvCxnSpPr>
          <p:nvPr/>
        </p:nvCxnSpPr>
        <p:spPr>
          <a:xfrm flipV="1">
            <a:off x="10068249" y="5170292"/>
            <a:ext cx="268805" cy="163949"/>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60" name="四角形: メモ 59">
            <a:extLst>
              <a:ext uri="{FF2B5EF4-FFF2-40B4-BE49-F238E27FC236}">
                <a16:creationId xmlns:a16="http://schemas.microsoft.com/office/drawing/2014/main" id="{7EC9DBF5-3F4D-4D2B-AC2B-DD7919D3AF80}"/>
              </a:ext>
            </a:extLst>
          </p:cNvPr>
          <p:cNvSpPr/>
          <p:nvPr/>
        </p:nvSpPr>
        <p:spPr>
          <a:xfrm>
            <a:off x="9636305" y="7585116"/>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UC2</a:t>
            </a:r>
            <a:endParaRPr kumimoji="1" lang="ja-JP" altLang="en-US" sz="800" dirty="0">
              <a:latin typeface="+mn-ea"/>
            </a:endParaRPr>
          </a:p>
        </p:txBody>
      </p:sp>
      <p:cxnSp>
        <p:nvCxnSpPr>
          <p:cNvPr id="61" name="直線コネクタ 60">
            <a:extLst>
              <a:ext uri="{FF2B5EF4-FFF2-40B4-BE49-F238E27FC236}">
                <a16:creationId xmlns:a16="http://schemas.microsoft.com/office/drawing/2014/main" id="{17154079-526D-4BA7-9D1D-FBD148A0BB35}"/>
              </a:ext>
            </a:extLst>
          </p:cNvPr>
          <p:cNvCxnSpPr>
            <a:cxnSpLocks/>
          </p:cNvCxnSpPr>
          <p:nvPr/>
        </p:nvCxnSpPr>
        <p:spPr>
          <a:xfrm flipH="1" flipV="1">
            <a:off x="10024836" y="7725046"/>
            <a:ext cx="259644" cy="110155"/>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64" name="四角形: メモ 63">
            <a:extLst>
              <a:ext uri="{FF2B5EF4-FFF2-40B4-BE49-F238E27FC236}">
                <a16:creationId xmlns:a16="http://schemas.microsoft.com/office/drawing/2014/main" id="{666D2AA2-7D6E-49FF-B047-F6CBB3DF3D23}"/>
              </a:ext>
            </a:extLst>
          </p:cNvPr>
          <p:cNvSpPr/>
          <p:nvPr/>
        </p:nvSpPr>
        <p:spPr>
          <a:xfrm>
            <a:off x="9718855" y="8442806"/>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UC3</a:t>
            </a:r>
            <a:endParaRPr kumimoji="1" lang="ja-JP" altLang="en-US" sz="800" dirty="0">
              <a:latin typeface="+mn-ea"/>
            </a:endParaRPr>
          </a:p>
        </p:txBody>
      </p:sp>
      <p:cxnSp>
        <p:nvCxnSpPr>
          <p:cNvPr id="65" name="直線コネクタ 64">
            <a:extLst>
              <a:ext uri="{FF2B5EF4-FFF2-40B4-BE49-F238E27FC236}">
                <a16:creationId xmlns:a16="http://schemas.microsoft.com/office/drawing/2014/main" id="{E2B39538-3CFF-434B-8B4C-F867B7322853}"/>
              </a:ext>
            </a:extLst>
          </p:cNvPr>
          <p:cNvCxnSpPr>
            <a:cxnSpLocks/>
          </p:cNvCxnSpPr>
          <p:nvPr/>
        </p:nvCxnSpPr>
        <p:spPr>
          <a:xfrm flipH="1" flipV="1">
            <a:off x="10107386" y="8582736"/>
            <a:ext cx="259644" cy="110155"/>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66" name="四角形: メモ 65">
            <a:extLst>
              <a:ext uri="{FF2B5EF4-FFF2-40B4-BE49-F238E27FC236}">
                <a16:creationId xmlns:a16="http://schemas.microsoft.com/office/drawing/2014/main" id="{4ABF7942-2883-43DD-B352-21FF579D0F40}"/>
              </a:ext>
            </a:extLst>
          </p:cNvPr>
          <p:cNvSpPr/>
          <p:nvPr/>
        </p:nvSpPr>
        <p:spPr>
          <a:xfrm>
            <a:off x="9792536" y="8746685"/>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UC4</a:t>
            </a:r>
            <a:endParaRPr kumimoji="1" lang="ja-JP" altLang="en-US" sz="800" dirty="0">
              <a:latin typeface="+mn-ea"/>
            </a:endParaRPr>
          </a:p>
        </p:txBody>
      </p:sp>
      <p:cxnSp>
        <p:nvCxnSpPr>
          <p:cNvPr id="67" name="直線コネクタ 66">
            <a:extLst>
              <a:ext uri="{FF2B5EF4-FFF2-40B4-BE49-F238E27FC236}">
                <a16:creationId xmlns:a16="http://schemas.microsoft.com/office/drawing/2014/main" id="{744AC5E9-9C9B-4BA8-AB95-34A41D7208BA}"/>
              </a:ext>
            </a:extLst>
          </p:cNvPr>
          <p:cNvCxnSpPr>
            <a:cxnSpLocks/>
          </p:cNvCxnSpPr>
          <p:nvPr/>
        </p:nvCxnSpPr>
        <p:spPr>
          <a:xfrm flipH="1" flipV="1">
            <a:off x="10181067" y="8886615"/>
            <a:ext cx="259644" cy="110155"/>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68" name="四角形: メモ 67">
            <a:extLst>
              <a:ext uri="{FF2B5EF4-FFF2-40B4-BE49-F238E27FC236}">
                <a16:creationId xmlns:a16="http://schemas.microsoft.com/office/drawing/2014/main" id="{4A63753E-CB75-46E7-B2B0-74891A313570}"/>
              </a:ext>
            </a:extLst>
          </p:cNvPr>
          <p:cNvSpPr/>
          <p:nvPr/>
        </p:nvSpPr>
        <p:spPr>
          <a:xfrm>
            <a:off x="8976695" y="5489474"/>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UC6</a:t>
            </a:r>
            <a:endParaRPr kumimoji="1" lang="ja-JP" altLang="en-US" sz="800" dirty="0">
              <a:latin typeface="+mn-ea"/>
            </a:endParaRPr>
          </a:p>
        </p:txBody>
      </p:sp>
      <p:cxnSp>
        <p:nvCxnSpPr>
          <p:cNvPr id="69" name="直線コネクタ 68">
            <a:extLst>
              <a:ext uri="{FF2B5EF4-FFF2-40B4-BE49-F238E27FC236}">
                <a16:creationId xmlns:a16="http://schemas.microsoft.com/office/drawing/2014/main" id="{0E4B579B-5E8C-4272-AB82-D2C9FB05EC08}"/>
              </a:ext>
            </a:extLst>
          </p:cNvPr>
          <p:cNvCxnSpPr>
            <a:cxnSpLocks/>
          </p:cNvCxnSpPr>
          <p:nvPr/>
        </p:nvCxnSpPr>
        <p:spPr>
          <a:xfrm flipH="1" flipV="1">
            <a:off x="9365226" y="5629404"/>
            <a:ext cx="259644" cy="110155"/>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70" name="四角形: メモ 69">
            <a:extLst>
              <a:ext uri="{FF2B5EF4-FFF2-40B4-BE49-F238E27FC236}">
                <a16:creationId xmlns:a16="http://schemas.microsoft.com/office/drawing/2014/main" id="{7DD9AE60-3239-4447-A290-45E88C09B745}"/>
              </a:ext>
            </a:extLst>
          </p:cNvPr>
          <p:cNvSpPr/>
          <p:nvPr/>
        </p:nvSpPr>
        <p:spPr>
          <a:xfrm>
            <a:off x="11090455" y="7250028"/>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UC7</a:t>
            </a:r>
            <a:endParaRPr kumimoji="1" lang="ja-JP" altLang="en-US" sz="800" dirty="0">
              <a:latin typeface="+mn-ea"/>
            </a:endParaRPr>
          </a:p>
        </p:txBody>
      </p:sp>
      <p:cxnSp>
        <p:nvCxnSpPr>
          <p:cNvPr id="71" name="直線コネクタ 70">
            <a:extLst>
              <a:ext uri="{FF2B5EF4-FFF2-40B4-BE49-F238E27FC236}">
                <a16:creationId xmlns:a16="http://schemas.microsoft.com/office/drawing/2014/main" id="{88EDAD02-0FD0-41C0-87CC-891732D4C54F}"/>
              </a:ext>
            </a:extLst>
          </p:cNvPr>
          <p:cNvCxnSpPr>
            <a:cxnSpLocks/>
          </p:cNvCxnSpPr>
          <p:nvPr/>
        </p:nvCxnSpPr>
        <p:spPr>
          <a:xfrm flipH="1" flipV="1">
            <a:off x="11295410" y="7444915"/>
            <a:ext cx="281778" cy="441639"/>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72" name="四角形: メモ 71">
            <a:extLst>
              <a:ext uri="{FF2B5EF4-FFF2-40B4-BE49-F238E27FC236}">
                <a16:creationId xmlns:a16="http://schemas.microsoft.com/office/drawing/2014/main" id="{0198F6F4-5B7E-496A-8DDB-5BF48BEE2C4F}"/>
              </a:ext>
            </a:extLst>
          </p:cNvPr>
          <p:cNvSpPr/>
          <p:nvPr/>
        </p:nvSpPr>
        <p:spPr>
          <a:xfrm>
            <a:off x="10731616" y="7865682"/>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UC8</a:t>
            </a:r>
          </a:p>
        </p:txBody>
      </p:sp>
      <p:cxnSp>
        <p:nvCxnSpPr>
          <p:cNvPr id="73" name="直線コネクタ 72">
            <a:extLst>
              <a:ext uri="{FF2B5EF4-FFF2-40B4-BE49-F238E27FC236}">
                <a16:creationId xmlns:a16="http://schemas.microsoft.com/office/drawing/2014/main" id="{E1ECD0FE-E062-4243-9B74-CE1599C5AB8D}"/>
              </a:ext>
            </a:extLst>
          </p:cNvPr>
          <p:cNvCxnSpPr>
            <a:cxnSpLocks/>
          </p:cNvCxnSpPr>
          <p:nvPr/>
        </p:nvCxnSpPr>
        <p:spPr>
          <a:xfrm flipH="1" flipV="1">
            <a:off x="11120147" y="8005613"/>
            <a:ext cx="127393" cy="110154"/>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093DC232-1B37-422D-8424-41B92BE0916A}"/>
              </a:ext>
            </a:extLst>
          </p:cNvPr>
          <p:cNvCxnSpPr>
            <a:cxnSpLocks/>
          </p:cNvCxnSpPr>
          <p:nvPr/>
        </p:nvCxnSpPr>
        <p:spPr>
          <a:xfrm flipH="1">
            <a:off x="11177234" y="7760012"/>
            <a:ext cx="113490" cy="141707"/>
          </a:xfrm>
          <a:prstGeom prst="line">
            <a:avLst/>
          </a:prstGeom>
          <a:ln>
            <a:solidFill>
              <a:schemeClr val="accent2"/>
            </a:solidFill>
            <a:prstDash val="dash"/>
          </a:ln>
        </p:spPr>
        <p:style>
          <a:lnRef idx="1">
            <a:schemeClr val="dk1"/>
          </a:lnRef>
          <a:fillRef idx="0">
            <a:schemeClr val="dk1"/>
          </a:fillRef>
          <a:effectRef idx="0">
            <a:schemeClr val="dk1"/>
          </a:effectRef>
          <a:fontRef idx="minor">
            <a:schemeClr val="tx1"/>
          </a:fontRef>
        </p:style>
      </p:cxnSp>
      <p:sp>
        <p:nvSpPr>
          <p:cNvPr id="36" name="矢印: 下 35">
            <a:extLst>
              <a:ext uri="{FF2B5EF4-FFF2-40B4-BE49-F238E27FC236}">
                <a16:creationId xmlns:a16="http://schemas.microsoft.com/office/drawing/2014/main" id="{B43550E0-A682-4A61-98FC-1ADC74E17AE0}"/>
              </a:ext>
            </a:extLst>
          </p:cNvPr>
          <p:cNvSpPr/>
          <p:nvPr/>
        </p:nvSpPr>
        <p:spPr>
          <a:xfrm>
            <a:off x="11769489" y="3528567"/>
            <a:ext cx="422688" cy="483817"/>
          </a:xfrm>
          <a:prstGeom prst="downArrow">
            <a:avLst>
              <a:gd name="adj1" fmla="val 47494"/>
              <a:gd name="adj2" fmla="val 59678"/>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2" name="四角形: 角を丸くする 45">
            <a:extLst>
              <a:ext uri="{FF2B5EF4-FFF2-40B4-BE49-F238E27FC236}">
                <a16:creationId xmlns:a16="http://schemas.microsoft.com/office/drawing/2014/main" id="{745A6325-0AF5-4FAC-B6AC-EC2F85DB9E3B}"/>
              </a:ext>
            </a:extLst>
          </p:cNvPr>
          <p:cNvSpPr/>
          <p:nvPr/>
        </p:nvSpPr>
        <p:spPr>
          <a:xfrm>
            <a:off x="5949392" y="7565532"/>
            <a:ext cx="1403427" cy="943358"/>
          </a:xfrm>
          <a:prstGeom prst="roundRect">
            <a:avLst>
              <a:gd name="adj" fmla="val 6250"/>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A1D7EB9A-FE60-455B-B04C-28E8E9767674}"/>
              </a:ext>
            </a:extLst>
          </p:cNvPr>
          <p:cNvSpPr txBox="1"/>
          <p:nvPr/>
        </p:nvSpPr>
        <p:spPr>
          <a:xfrm>
            <a:off x="5876393" y="7366532"/>
            <a:ext cx="1454667" cy="246221"/>
          </a:xfrm>
          <a:prstGeom prst="rect">
            <a:avLst/>
          </a:prstGeom>
          <a:noFill/>
        </p:spPr>
        <p:txBody>
          <a:bodyPr wrap="square" rtlCol="0">
            <a:spAutoFit/>
          </a:bodyPr>
          <a:lstStyle/>
          <a:p>
            <a:r>
              <a:rPr lang="ja-JP" altLang="en-US" sz="1000" dirty="0">
                <a:solidFill>
                  <a:schemeClr val="accent2"/>
                </a:solidFill>
                <a:latin typeface="+mn-ea"/>
                <a:ea typeface="+mn-ea"/>
              </a:rPr>
              <a:t>ＰＣカメラシステム</a:t>
            </a:r>
            <a:endParaRPr kumimoji="1" lang="en-US" altLang="ja-JP" sz="1000" dirty="0">
              <a:solidFill>
                <a:schemeClr val="accent2"/>
              </a:solidFill>
              <a:latin typeface="+mn-ea"/>
              <a:ea typeface="+mn-ea"/>
            </a:endParaRPr>
          </a:p>
        </p:txBody>
      </p:sp>
      <p:sp>
        <p:nvSpPr>
          <p:cNvPr id="76" name="テキスト ボックス 75">
            <a:extLst>
              <a:ext uri="{FF2B5EF4-FFF2-40B4-BE49-F238E27FC236}">
                <a16:creationId xmlns:a16="http://schemas.microsoft.com/office/drawing/2014/main" id="{E46A40FE-F0C9-49DA-9760-DB149FAF5067}"/>
              </a:ext>
            </a:extLst>
          </p:cNvPr>
          <p:cNvSpPr txBox="1"/>
          <p:nvPr/>
        </p:nvSpPr>
        <p:spPr>
          <a:xfrm>
            <a:off x="3047288" y="8615540"/>
            <a:ext cx="1833487"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1-5</a:t>
            </a:r>
            <a:r>
              <a:rPr lang="ja-JP" altLang="en-US" sz="800" dirty="0">
                <a:latin typeface="+mn-ea"/>
                <a:ea typeface="+mn-ea"/>
              </a:rPr>
              <a:t>　要求図</a:t>
            </a:r>
          </a:p>
        </p:txBody>
      </p:sp>
      <p:sp>
        <p:nvSpPr>
          <p:cNvPr id="83" name="四角形: 角を丸くする 82">
            <a:extLst>
              <a:ext uri="{FF2B5EF4-FFF2-40B4-BE49-F238E27FC236}">
                <a16:creationId xmlns:a16="http://schemas.microsoft.com/office/drawing/2014/main" id="{42265EC8-C87C-4446-8D76-35BE51BF9931}"/>
              </a:ext>
            </a:extLst>
          </p:cNvPr>
          <p:cNvSpPr/>
          <p:nvPr/>
        </p:nvSpPr>
        <p:spPr>
          <a:xfrm>
            <a:off x="5652986" y="4075299"/>
            <a:ext cx="2729469" cy="1010198"/>
          </a:xfrm>
          <a:prstGeom prst="roundRect">
            <a:avLst>
              <a:gd name="adj" fmla="val 2871"/>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n-ea"/>
            </a:endParaRPr>
          </a:p>
        </p:txBody>
      </p:sp>
      <p:sp>
        <p:nvSpPr>
          <p:cNvPr id="84" name="テキスト ボックス 83">
            <a:extLst>
              <a:ext uri="{FF2B5EF4-FFF2-40B4-BE49-F238E27FC236}">
                <a16:creationId xmlns:a16="http://schemas.microsoft.com/office/drawing/2014/main" id="{AC2BB308-3E69-4BA8-80EA-30EDFAD56BC0}"/>
              </a:ext>
            </a:extLst>
          </p:cNvPr>
          <p:cNvSpPr txBox="1"/>
          <p:nvPr/>
        </p:nvSpPr>
        <p:spPr>
          <a:xfrm>
            <a:off x="5715788" y="3986778"/>
            <a:ext cx="484238" cy="230703"/>
          </a:xfrm>
          <a:prstGeom prst="rect">
            <a:avLst/>
          </a:prstGeom>
          <a:solidFill>
            <a:schemeClr val="bg1"/>
          </a:solidFill>
        </p:spPr>
        <p:txBody>
          <a:bodyPr wrap="none" rtlCol="0">
            <a:noAutofit/>
          </a:bodyPr>
          <a:lstStyle/>
          <a:p>
            <a:r>
              <a:rPr kumimoji="1" lang="en-US" altLang="ja-JP" sz="900" dirty="0">
                <a:latin typeface="+mn-ea"/>
                <a:ea typeface="+mn-ea"/>
              </a:rPr>
              <a:t>[</a:t>
            </a:r>
            <a:r>
              <a:rPr kumimoji="1" lang="ja-JP" altLang="en-US" sz="900" dirty="0">
                <a:latin typeface="+mn-ea"/>
                <a:ea typeface="+mn-ea"/>
              </a:rPr>
              <a:t>凡例</a:t>
            </a:r>
            <a:r>
              <a:rPr kumimoji="1" lang="en-US" altLang="ja-JP" sz="900" dirty="0">
                <a:latin typeface="+mn-ea"/>
                <a:ea typeface="+mn-ea"/>
              </a:rPr>
              <a:t>]</a:t>
            </a:r>
            <a:endParaRPr lang="en-US" altLang="ja-JP" sz="900" dirty="0">
              <a:latin typeface="+mn-ea"/>
              <a:ea typeface="+mn-ea"/>
            </a:endParaRPr>
          </a:p>
        </p:txBody>
      </p:sp>
      <p:sp>
        <p:nvSpPr>
          <p:cNvPr id="4" name="左中かっこ 3">
            <a:extLst>
              <a:ext uri="{FF2B5EF4-FFF2-40B4-BE49-F238E27FC236}">
                <a16:creationId xmlns:a16="http://schemas.microsoft.com/office/drawing/2014/main" id="{31C9B150-143F-4BB6-88EC-98D34D7ECACA}"/>
              </a:ext>
            </a:extLst>
          </p:cNvPr>
          <p:cNvSpPr/>
          <p:nvPr/>
        </p:nvSpPr>
        <p:spPr>
          <a:xfrm>
            <a:off x="7994151" y="672925"/>
            <a:ext cx="124075" cy="415020"/>
          </a:xfrm>
          <a:prstGeom prst="leftBrace">
            <a:avLst>
              <a:gd name="adj1" fmla="val 34129"/>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B78286EC-5D8F-4FFD-B810-BA1DBB71732A}"/>
              </a:ext>
            </a:extLst>
          </p:cNvPr>
          <p:cNvSpPr txBox="1"/>
          <p:nvPr/>
        </p:nvSpPr>
        <p:spPr>
          <a:xfrm>
            <a:off x="6453484" y="705745"/>
            <a:ext cx="1519219" cy="369332"/>
          </a:xfrm>
          <a:prstGeom prst="rect">
            <a:avLst/>
          </a:prstGeom>
          <a:noFill/>
        </p:spPr>
        <p:txBody>
          <a:bodyPr wrap="square" rtlCol="0">
            <a:spAutoFit/>
          </a:bodyPr>
          <a:lstStyle/>
          <a:p>
            <a:r>
              <a:rPr lang="ja-JP" altLang="en-US" sz="900" b="1" u="sng" dirty="0">
                <a:solidFill>
                  <a:schemeClr val="accent2"/>
                </a:solidFill>
                <a:latin typeface="+mn-ea"/>
                <a:ea typeface="+mn-ea"/>
              </a:rPr>
              <a:t>リザルトタイム</a:t>
            </a:r>
            <a:r>
              <a:rPr lang="en-US" altLang="ja-JP" sz="900" b="1" u="sng" dirty="0">
                <a:solidFill>
                  <a:schemeClr val="accent2"/>
                </a:solidFill>
                <a:latin typeface="+mn-ea"/>
                <a:ea typeface="+mn-ea"/>
              </a:rPr>
              <a:t>-1</a:t>
            </a:r>
            <a:r>
              <a:rPr lang="ja-JP" altLang="en-US" sz="900" b="1" u="sng" dirty="0">
                <a:solidFill>
                  <a:schemeClr val="accent2"/>
                </a:solidFill>
                <a:latin typeface="+mn-ea"/>
                <a:ea typeface="+mn-ea"/>
              </a:rPr>
              <a:t>秒以下</a:t>
            </a:r>
            <a:endParaRPr lang="en-US" altLang="ja-JP" sz="900" b="1" u="sng" dirty="0">
              <a:solidFill>
                <a:schemeClr val="accent2"/>
              </a:solidFill>
              <a:latin typeface="+mn-ea"/>
              <a:ea typeface="+mn-ea"/>
            </a:endParaRPr>
          </a:p>
          <a:p>
            <a:r>
              <a:rPr kumimoji="1" lang="en-US" altLang="ja-JP" sz="900" dirty="0">
                <a:solidFill>
                  <a:schemeClr val="accent2"/>
                </a:solidFill>
                <a:latin typeface="+mn-ea"/>
                <a:ea typeface="+mn-ea"/>
              </a:rPr>
              <a:t>(</a:t>
            </a:r>
            <a:r>
              <a:rPr kumimoji="1" lang="ja-JP" altLang="en-US" sz="900" dirty="0">
                <a:solidFill>
                  <a:schemeClr val="accent2"/>
                </a:solidFill>
                <a:latin typeface="+mn-ea"/>
                <a:ea typeface="+mn-ea"/>
              </a:rPr>
              <a:t>昨年度</a:t>
            </a:r>
            <a:r>
              <a:rPr kumimoji="1" lang="en-US" altLang="ja-JP" sz="900" dirty="0">
                <a:solidFill>
                  <a:schemeClr val="accent2"/>
                </a:solidFill>
                <a:latin typeface="+mn-ea"/>
                <a:ea typeface="+mn-ea"/>
              </a:rPr>
              <a:t>10</a:t>
            </a:r>
            <a:r>
              <a:rPr kumimoji="1" lang="ja-JP" altLang="en-US" sz="900" dirty="0">
                <a:solidFill>
                  <a:schemeClr val="accent2"/>
                </a:solidFill>
                <a:latin typeface="+mn-ea"/>
                <a:ea typeface="+mn-ea"/>
              </a:rPr>
              <a:t>位成績より</a:t>
            </a:r>
            <a:r>
              <a:rPr kumimoji="1" lang="en-US" altLang="ja-JP" sz="900" dirty="0">
                <a:solidFill>
                  <a:schemeClr val="accent2"/>
                </a:solidFill>
                <a:latin typeface="+mn-ea"/>
                <a:ea typeface="+mn-ea"/>
              </a:rPr>
              <a:t>)</a:t>
            </a:r>
          </a:p>
        </p:txBody>
      </p:sp>
      <p:sp>
        <p:nvSpPr>
          <p:cNvPr id="5" name="矢印: 右 4">
            <a:extLst>
              <a:ext uri="{FF2B5EF4-FFF2-40B4-BE49-F238E27FC236}">
                <a16:creationId xmlns:a16="http://schemas.microsoft.com/office/drawing/2014/main" id="{D44AF7D1-0B2A-4C77-A1A7-77891C2FCD10}"/>
              </a:ext>
            </a:extLst>
          </p:cNvPr>
          <p:cNvSpPr/>
          <p:nvPr/>
        </p:nvSpPr>
        <p:spPr>
          <a:xfrm>
            <a:off x="5966988" y="757413"/>
            <a:ext cx="485850" cy="242885"/>
          </a:xfrm>
          <a:prstGeom prst="rightArrow">
            <a:avLst>
              <a:gd name="adj1" fmla="val 43726"/>
              <a:gd name="adj2" fmla="val 1096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96A68C7-B705-4A9C-8831-AB428BBC4D38}"/>
              </a:ext>
            </a:extLst>
          </p:cNvPr>
          <p:cNvSpPr/>
          <p:nvPr/>
        </p:nvSpPr>
        <p:spPr>
          <a:xfrm>
            <a:off x="5352711" y="421776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a:t>
            </a:r>
            <a:endParaRPr kumimoji="1" lang="ja-JP" altLang="en-US" sz="900" b="1" dirty="0">
              <a:solidFill>
                <a:schemeClr val="accent3">
                  <a:lumMod val="50000"/>
                </a:schemeClr>
              </a:solidFill>
            </a:endParaRPr>
          </a:p>
        </p:txBody>
      </p:sp>
      <p:grpSp>
        <p:nvGrpSpPr>
          <p:cNvPr id="8" name="グループ化 7">
            <a:extLst>
              <a:ext uri="{FF2B5EF4-FFF2-40B4-BE49-F238E27FC236}">
                <a16:creationId xmlns:a16="http://schemas.microsoft.com/office/drawing/2014/main" id="{EAC3FE25-3030-4908-8ABA-6FAA0F95462F}"/>
              </a:ext>
            </a:extLst>
          </p:cNvPr>
          <p:cNvGrpSpPr>
            <a:grpSpLocks noChangeAspect="1"/>
          </p:cNvGrpSpPr>
          <p:nvPr/>
        </p:nvGrpSpPr>
        <p:grpSpPr>
          <a:xfrm>
            <a:off x="7750045" y="4187058"/>
            <a:ext cx="554418" cy="412113"/>
            <a:chOff x="-943095" y="2823765"/>
            <a:chExt cx="772670" cy="574062"/>
          </a:xfrm>
          <a:solidFill>
            <a:srgbClr val="C9F9FB"/>
          </a:solidFill>
        </p:grpSpPr>
        <p:sp>
          <p:nvSpPr>
            <p:cNvPr id="81" name="テキスト ボックス 80">
              <a:extLst>
                <a:ext uri="{FF2B5EF4-FFF2-40B4-BE49-F238E27FC236}">
                  <a16:creationId xmlns:a16="http://schemas.microsoft.com/office/drawing/2014/main" id="{58295A56-3263-4931-966A-B399EC5B13EA}"/>
                </a:ext>
              </a:extLst>
            </p:cNvPr>
            <p:cNvSpPr txBox="1"/>
            <p:nvPr/>
          </p:nvSpPr>
          <p:spPr>
            <a:xfrm>
              <a:off x="-943095" y="2873938"/>
              <a:ext cx="772670" cy="523889"/>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800" dirty="0">
                <a:latin typeface="+mn-ea"/>
                <a:ea typeface="+mn-ea"/>
              </a:endParaRPr>
            </a:p>
          </p:txBody>
        </p:sp>
        <p:sp>
          <p:nvSpPr>
            <p:cNvPr id="7" name="テキスト ボックス 6">
              <a:extLst>
                <a:ext uri="{FF2B5EF4-FFF2-40B4-BE49-F238E27FC236}">
                  <a16:creationId xmlns:a16="http://schemas.microsoft.com/office/drawing/2014/main" id="{C28D43F9-D35F-43DB-B286-AC62B17AB940}"/>
                </a:ext>
              </a:extLst>
            </p:cNvPr>
            <p:cNvSpPr txBox="1"/>
            <p:nvPr/>
          </p:nvSpPr>
          <p:spPr>
            <a:xfrm>
              <a:off x="-943095" y="2823765"/>
              <a:ext cx="772670" cy="438901"/>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kumimoji="1" lang="ja-JP" altLang="en-US" sz="800" dirty="0">
                  <a:latin typeface="+mn-ea"/>
                  <a:ea typeface="+mn-ea"/>
                </a:rPr>
                <a:t>機能要求</a:t>
              </a:r>
            </a:p>
          </p:txBody>
        </p:sp>
      </p:grpSp>
      <p:grpSp>
        <p:nvGrpSpPr>
          <p:cNvPr id="88" name="グループ化 87">
            <a:extLst>
              <a:ext uri="{FF2B5EF4-FFF2-40B4-BE49-F238E27FC236}">
                <a16:creationId xmlns:a16="http://schemas.microsoft.com/office/drawing/2014/main" id="{A17E0E1D-57DD-4495-BA8C-5F5FA33A1060}"/>
              </a:ext>
            </a:extLst>
          </p:cNvPr>
          <p:cNvGrpSpPr>
            <a:grpSpLocks noChangeAspect="1"/>
          </p:cNvGrpSpPr>
          <p:nvPr/>
        </p:nvGrpSpPr>
        <p:grpSpPr>
          <a:xfrm>
            <a:off x="5737328" y="4187058"/>
            <a:ext cx="554418" cy="412113"/>
            <a:chOff x="-943095" y="2823765"/>
            <a:chExt cx="772670" cy="574062"/>
          </a:xfrm>
          <a:solidFill>
            <a:srgbClr val="FFFFCC"/>
          </a:solidFill>
        </p:grpSpPr>
        <p:sp>
          <p:nvSpPr>
            <p:cNvPr id="89" name="テキスト ボックス 88">
              <a:extLst>
                <a:ext uri="{FF2B5EF4-FFF2-40B4-BE49-F238E27FC236}">
                  <a16:creationId xmlns:a16="http://schemas.microsoft.com/office/drawing/2014/main" id="{6C69DCB4-B222-4C91-922D-817700E70E2A}"/>
                </a:ext>
              </a:extLst>
            </p:cNvPr>
            <p:cNvSpPr txBox="1"/>
            <p:nvPr/>
          </p:nvSpPr>
          <p:spPr>
            <a:xfrm>
              <a:off x="-943095" y="2873938"/>
              <a:ext cx="772670" cy="523889"/>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800" dirty="0">
                <a:latin typeface="+mn-ea"/>
                <a:ea typeface="+mn-ea"/>
              </a:endParaRPr>
            </a:p>
          </p:txBody>
        </p:sp>
        <p:sp>
          <p:nvSpPr>
            <p:cNvPr id="90" name="テキスト ボックス 89">
              <a:extLst>
                <a:ext uri="{FF2B5EF4-FFF2-40B4-BE49-F238E27FC236}">
                  <a16:creationId xmlns:a16="http://schemas.microsoft.com/office/drawing/2014/main" id="{D7715900-4044-4385-96AE-EBA88D27F2D2}"/>
                </a:ext>
              </a:extLst>
            </p:cNvPr>
            <p:cNvSpPr txBox="1"/>
            <p:nvPr/>
          </p:nvSpPr>
          <p:spPr>
            <a:xfrm>
              <a:off x="-943095" y="2823765"/>
              <a:ext cx="772670" cy="438901"/>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800" dirty="0">
                  <a:latin typeface="+mn-ea"/>
                </a:rPr>
                <a:t>目標</a:t>
              </a:r>
              <a:endParaRPr lang="en-US" altLang="ja-JP" sz="800" dirty="0">
                <a:latin typeface="+mn-ea"/>
              </a:endParaRPr>
            </a:p>
            <a:p>
              <a:pPr algn="ctr"/>
              <a:r>
                <a:rPr kumimoji="1" lang="en-US" altLang="ja-JP" sz="800" dirty="0">
                  <a:latin typeface="+mn-ea"/>
                  <a:ea typeface="+mn-ea"/>
                </a:rPr>
                <a:t>[</a:t>
              </a:r>
              <a:r>
                <a:rPr kumimoji="1" lang="ja-JP" altLang="en-US" sz="800" dirty="0">
                  <a:latin typeface="+mn-ea"/>
                  <a:ea typeface="+mn-ea"/>
                </a:rPr>
                <a:t>非機能</a:t>
              </a:r>
              <a:r>
                <a:rPr kumimoji="1" lang="en-US" altLang="ja-JP" sz="800" dirty="0">
                  <a:latin typeface="+mn-ea"/>
                  <a:ea typeface="+mn-ea"/>
                </a:rPr>
                <a:t>]</a:t>
              </a:r>
              <a:endParaRPr kumimoji="1" lang="ja-JP" altLang="en-US" sz="800" dirty="0">
                <a:latin typeface="+mn-ea"/>
                <a:ea typeface="+mn-ea"/>
              </a:endParaRPr>
            </a:p>
          </p:txBody>
        </p:sp>
      </p:grpSp>
      <p:grpSp>
        <p:nvGrpSpPr>
          <p:cNvPr id="91" name="グループ化 90">
            <a:extLst>
              <a:ext uri="{FF2B5EF4-FFF2-40B4-BE49-F238E27FC236}">
                <a16:creationId xmlns:a16="http://schemas.microsoft.com/office/drawing/2014/main" id="{BD4843CE-03A4-4C0B-A807-C153C3DC86D6}"/>
              </a:ext>
            </a:extLst>
          </p:cNvPr>
          <p:cNvGrpSpPr>
            <a:grpSpLocks noChangeAspect="1"/>
          </p:cNvGrpSpPr>
          <p:nvPr/>
        </p:nvGrpSpPr>
        <p:grpSpPr>
          <a:xfrm>
            <a:off x="6409962" y="4187058"/>
            <a:ext cx="554418" cy="412113"/>
            <a:chOff x="-943095" y="2823765"/>
            <a:chExt cx="772670" cy="574062"/>
          </a:xfrm>
          <a:solidFill>
            <a:srgbClr val="FACB76"/>
          </a:solidFill>
        </p:grpSpPr>
        <p:sp>
          <p:nvSpPr>
            <p:cNvPr id="92" name="テキスト ボックス 91">
              <a:extLst>
                <a:ext uri="{FF2B5EF4-FFF2-40B4-BE49-F238E27FC236}">
                  <a16:creationId xmlns:a16="http://schemas.microsoft.com/office/drawing/2014/main" id="{24912BD5-AAF6-4BB0-94B8-B4B9ECB4B8CD}"/>
                </a:ext>
              </a:extLst>
            </p:cNvPr>
            <p:cNvSpPr txBox="1"/>
            <p:nvPr/>
          </p:nvSpPr>
          <p:spPr>
            <a:xfrm>
              <a:off x="-943095" y="2873938"/>
              <a:ext cx="772670" cy="523889"/>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800" dirty="0">
                <a:latin typeface="+mn-ea"/>
                <a:ea typeface="+mn-ea"/>
              </a:endParaRPr>
            </a:p>
          </p:txBody>
        </p:sp>
        <p:sp>
          <p:nvSpPr>
            <p:cNvPr id="93" name="テキスト ボックス 92">
              <a:extLst>
                <a:ext uri="{FF2B5EF4-FFF2-40B4-BE49-F238E27FC236}">
                  <a16:creationId xmlns:a16="http://schemas.microsoft.com/office/drawing/2014/main" id="{4718669C-3DC9-4C50-B95D-A9FA7124EF7E}"/>
                </a:ext>
              </a:extLst>
            </p:cNvPr>
            <p:cNvSpPr txBox="1"/>
            <p:nvPr/>
          </p:nvSpPr>
          <p:spPr>
            <a:xfrm>
              <a:off x="-943095" y="2823765"/>
              <a:ext cx="772670" cy="438901"/>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800" dirty="0">
                  <a:latin typeface="+mn-ea"/>
                </a:rPr>
                <a:t>品質</a:t>
              </a:r>
              <a:endParaRPr lang="en-US" altLang="ja-JP" sz="800" dirty="0">
                <a:latin typeface="+mn-ea"/>
              </a:endParaRPr>
            </a:p>
            <a:p>
              <a:pPr algn="ctr"/>
              <a:r>
                <a:rPr kumimoji="1" lang="en-US" altLang="ja-JP" sz="800" dirty="0">
                  <a:latin typeface="+mn-ea"/>
                  <a:ea typeface="+mn-ea"/>
                </a:rPr>
                <a:t>[</a:t>
              </a:r>
              <a:r>
                <a:rPr kumimoji="1" lang="ja-JP" altLang="en-US" sz="800" dirty="0">
                  <a:latin typeface="+mn-ea"/>
                  <a:ea typeface="+mn-ea"/>
                </a:rPr>
                <a:t>非機能</a:t>
              </a:r>
              <a:r>
                <a:rPr kumimoji="1" lang="en-US" altLang="ja-JP" sz="800" dirty="0">
                  <a:latin typeface="+mn-ea"/>
                  <a:ea typeface="+mn-ea"/>
                </a:rPr>
                <a:t>]</a:t>
              </a:r>
              <a:endParaRPr kumimoji="1" lang="ja-JP" altLang="en-US" sz="800" dirty="0">
                <a:latin typeface="+mn-ea"/>
                <a:ea typeface="+mn-ea"/>
              </a:endParaRPr>
            </a:p>
          </p:txBody>
        </p:sp>
      </p:grpSp>
      <p:grpSp>
        <p:nvGrpSpPr>
          <p:cNvPr id="94" name="グループ化 93">
            <a:extLst>
              <a:ext uri="{FF2B5EF4-FFF2-40B4-BE49-F238E27FC236}">
                <a16:creationId xmlns:a16="http://schemas.microsoft.com/office/drawing/2014/main" id="{8F866B22-53D8-44BF-8E58-68689C9A2BB2}"/>
              </a:ext>
            </a:extLst>
          </p:cNvPr>
          <p:cNvGrpSpPr>
            <a:grpSpLocks noChangeAspect="1"/>
          </p:cNvGrpSpPr>
          <p:nvPr/>
        </p:nvGrpSpPr>
        <p:grpSpPr>
          <a:xfrm>
            <a:off x="7081559" y="4187058"/>
            <a:ext cx="554418" cy="412113"/>
            <a:chOff x="-943095" y="2823765"/>
            <a:chExt cx="772670" cy="574062"/>
          </a:xfrm>
          <a:solidFill>
            <a:srgbClr val="E8BFBE"/>
          </a:solidFill>
        </p:grpSpPr>
        <p:sp>
          <p:nvSpPr>
            <p:cNvPr id="95" name="テキスト ボックス 94">
              <a:extLst>
                <a:ext uri="{FF2B5EF4-FFF2-40B4-BE49-F238E27FC236}">
                  <a16:creationId xmlns:a16="http://schemas.microsoft.com/office/drawing/2014/main" id="{AB2FDF18-3177-4C01-8F4F-0719C1130FAE}"/>
                </a:ext>
              </a:extLst>
            </p:cNvPr>
            <p:cNvSpPr txBox="1"/>
            <p:nvPr/>
          </p:nvSpPr>
          <p:spPr>
            <a:xfrm>
              <a:off x="-943095" y="2873938"/>
              <a:ext cx="772670" cy="523889"/>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800" dirty="0">
                <a:latin typeface="+mn-ea"/>
                <a:ea typeface="+mn-ea"/>
              </a:endParaRPr>
            </a:p>
          </p:txBody>
        </p:sp>
        <p:sp>
          <p:nvSpPr>
            <p:cNvPr id="96" name="テキスト ボックス 95">
              <a:extLst>
                <a:ext uri="{FF2B5EF4-FFF2-40B4-BE49-F238E27FC236}">
                  <a16:creationId xmlns:a16="http://schemas.microsoft.com/office/drawing/2014/main" id="{B1CE5155-E46D-452E-BE21-276B1EDE75FF}"/>
                </a:ext>
              </a:extLst>
            </p:cNvPr>
            <p:cNvSpPr txBox="1"/>
            <p:nvPr/>
          </p:nvSpPr>
          <p:spPr>
            <a:xfrm>
              <a:off x="-943095" y="2823765"/>
              <a:ext cx="772670" cy="438901"/>
            </a:xfrm>
            <a:prstGeom prst="rect">
              <a:avLst/>
            </a:prstGeom>
            <a:grpFill/>
            <a:ln w="9525"/>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800" dirty="0">
                  <a:latin typeface="+mn-ea"/>
                </a:rPr>
                <a:t>制約</a:t>
              </a:r>
              <a:endParaRPr kumimoji="1" lang="ja-JP" altLang="en-US" sz="800" dirty="0">
                <a:latin typeface="+mn-ea"/>
                <a:ea typeface="+mn-ea"/>
              </a:endParaRPr>
            </a:p>
          </p:txBody>
        </p:sp>
      </p:grpSp>
      <p:sp>
        <p:nvSpPr>
          <p:cNvPr id="97" name="テキスト ボックス 96">
            <a:extLst>
              <a:ext uri="{FF2B5EF4-FFF2-40B4-BE49-F238E27FC236}">
                <a16:creationId xmlns:a16="http://schemas.microsoft.com/office/drawing/2014/main" id="{07E123F4-78C8-4D39-A9EE-2529D9506EF2}"/>
              </a:ext>
            </a:extLst>
          </p:cNvPr>
          <p:cNvSpPr txBox="1"/>
          <p:nvPr/>
        </p:nvSpPr>
        <p:spPr>
          <a:xfrm>
            <a:off x="62200" y="3995949"/>
            <a:ext cx="1852326" cy="784830"/>
          </a:xfrm>
          <a:prstGeom prst="rect">
            <a:avLst/>
          </a:prstGeom>
          <a:noFill/>
        </p:spPr>
        <p:txBody>
          <a:bodyPr wrap="square" rtlCol="0">
            <a:spAutoFit/>
          </a:bodyPr>
          <a:lstStyle/>
          <a:p>
            <a:r>
              <a:rPr kumimoji="1" lang="ja-JP" altLang="en-US" sz="900" dirty="0">
                <a:latin typeface="+mn-ea"/>
                <a:ea typeface="+mn-ea"/>
              </a:rPr>
              <a:t>　要求図を使い、目標から機能要求、品質、制約を</a:t>
            </a:r>
            <a:r>
              <a:rPr lang="ja-JP" altLang="en-US" sz="900" dirty="0">
                <a:latin typeface="+mn-ea"/>
                <a:ea typeface="+mn-ea"/>
              </a:rPr>
              <a:t>洗い出します。また、トレーサビリティがとれるよう機能要求にアイコンを定義します。</a:t>
            </a:r>
            <a:endParaRPr kumimoji="1" lang="en-US" altLang="ja-JP" sz="900" dirty="0">
              <a:latin typeface="+mn-ea"/>
              <a:ea typeface="+mn-ea"/>
            </a:endParaRPr>
          </a:p>
        </p:txBody>
      </p:sp>
      <p:cxnSp>
        <p:nvCxnSpPr>
          <p:cNvPr id="13" name="直線コネクタ 12">
            <a:extLst>
              <a:ext uri="{FF2B5EF4-FFF2-40B4-BE49-F238E27FC236}">
                <a16:creationId xmlns:a16="http://schemas.microsoft.com/office/drawing/2014/main" id="{DB22F883-D3EE-4964-9E7D-5C74F00D6D2E}"/>
              </a:ext>
            </a:extLst>
          </p:cNvPr>
          <p:cNvCxnSpPr/>
          <p:nvPr/>
        </p:nvCxnSpPr>
        <p:spPr>
          <a:xfrm>
            <a:off x="116668" y="8776374"/>
            <a:ext cx="8265787" cy="0"/>
          </a:xfrm>
          <a:prstGeom prst="line">
            <a:avLst/>
          </a:prstGeom>
        </p:spPr>
        <p:style>
          <a:lnRef idx="3">
            <a:schemeClr val="accent1"/>
          </a:lnRef>
          <a:fillRef idx="0">
            <a:schemeClr val="accent1"/>
          </a:fillRef>
          <a:effectRef idx="2">
            <a:schemeClr val="accent1"/>
          </a:effectRef>
          <a:fontRef idx="minor">
            <a:schemeClr val="tx1"/>
          </a:fontRef>
        </p:style>
      </p:cxnSp>
      <p:sp>
        <p:nvSpPr>
          <p:cNvPr id="102" name="四角形: 角を丸くする 101">
            <a:extLst>
              <a:ext uri="{FF2B5EF4-FFF2-40B4-BE49-F238E27FC236}">
                <a16:creationId xmlns:a16="http://schemas.microsoft.com/office/drawing/2014/main" id="{1E3E9A14-B27E-4A5D-9FFC-C3006963ED7C}"/>
              </a:ext>
            </a:extLst>
          </p:cNvPr>
          <p:cNvSpPr/>
          <p:nvPr/>
        </p:nvSpPr>
        <p:spPr>
          <a:xfrm>
            <a:off x="1525771" y="8953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a:t>
            </a:r>
            <a:endParaRPr kumimoji="1" lang="ja-JP" altLang="en-US" sz="900" b="1" dirty="0">
              <a:solidFill>
                <a:schemeClr val="accent3">
                  <a:lumMod val="50000"/>
                </a:schemeClr>
              </a:solidFill>
            </a:endParaRPr>
          </a:p>
        </p:txBody>
      </p:sp>
      <p:sp>
        <p:nvSpPr>
          <p:cNvPr id="103" name="四角形: 角を丸くする 102">
            <a:extLst>
              <a:ext uri="{FF2B5EF4-FFF2-40B4-BE49-F238E27FC236}">
                <a16:creationId xmlns:a16="http://schemas.microsoft.com/office/drawing/2014/main" id="{22913C74-8CE1-4A22-B685-0B836BB0CA27}"/>
              </a:ext>
            </a:extLst>
          </p:cNvPr>
          <p:cNvSpPr/>
          <p:nvPr/>
        </p:nvSpPr>
        <p:spPr>
          <a:xfrm>
            <a:off x="1525771" y="91469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kumimoji="1" lang="en-US" altLang="ja-JP" sz="900" b="1" dirty="0">
                <a:solidFill>
                  <a:schemeClr val="accent3">
                    <a:lumMod val="50000"/>
                  </a:schemeClr>
                </a:solidFill>
              </a:rPr>
              <a:t>2</a:t>
            </a:r>
            <a:endParaRPr kumimoji="1" lang="ja-JP" altLang="en-US" sz="900" b="1" dirty="0">
              <a:solidFill>
                <a:schemeClr val="accent3">
                  <a:lumMod val="50000"/>
                </a:schemeClr>
              </a:solidFill>
            </a:endParaRPr>
          </a:p>
        </p:txBody>
      </p:sp>
      <p:sp>
        <p:nvSpPr>
          <p:cNvPr id="104" name="四角形: 角を丸くする 103">
            <a:extLst>
              <a:ext uri="{FF2B5EF4-FFF2-40B4-BE49-F238E27FC236}">
                <a16:creationId xmlns:a16="http://schemas.microsoft.com/office/drawing/2014/main" id="{49C0237A-A090-4F3C-8C80-1A9E9EB8823D}"/>
              </a:ext>
            </a:extLst>
          </p:cNvPr>
          <p:cNvSpPr/>
          <p:nvPr/>
        </p:nvSpPr>
        <p:spPr>
          <a:xfrm>
            <a:off x="1522096" y="933292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3</a:t>
            </a:r>
            <a:endParaRPr kumimoji="1" lang="ja-JP" altLang="en-US" sz="900" b="1" dirty="0">
              <a:solidFill>
                <a:schemeClr val="accent3">
                  <a:lumMod val="50000"/>
                </a:schemeClr>
              </a:solidFill>
            </a:endParaRPr>
          </a:p>
        </p:txBody>
      </p:sp>
      <p:sp>
        <p:nvSpPr>
          <p:cNvPr id="105" name="四角形: 角を丸くする 104">
            <a:extLst>
              <a:ext uri="{FF2B5EF4-FFF2-40B4-BE49-F238E27FC236}">
                <a16:creationId xmlns:a16="http://schemas.microsoft.com/office/drawing/2014/main" id="{0DCB1DF3-0A59-4FD2-B36C-F0D90BFF1444}"/>
              </a:ext>
            </a:extLst>
          </p:cNvPr>
          <p:cNvSpPr/>
          <p:nvPr/>
        </p:nvSpPr>
        <p:spPr>
          <a:xfrm>
            <a:off x="4255770" y="8953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7</a:t>
            </a:r>
            <a:endParaRPr kumimoji="1" lang="ja-JP" altLang="en-US" sz="900" b="1" dirty="0">
              <a:solidFill>
                <a:schemeClr val="accent3">
                  <a:lumMod val="50000"/>
                </a:schemeClr>
              </a:solidFill>
            </a:endParaRPr>
          </a:p>
        </p:txBody>
      </p:sp>
      <p:sp>
        <p:nvSpPr>
          <p:cNvPr id="106" name="四角形: 角を丸くする 105">
            <a:extLst>
              <a:ext uri="{FF2B5EF4-FFF2-40B4-BE49-F238E27FC236}">
                <a16:creationId xmlns:a16="http://schemas.microsoft.com/office/drawing/2014/main" id="{7DC7DE99-9706-4DFD-B66B-BCD8B4DA7388}"/>
              </a:ext>
            </a:extLst>
          </p:cNvPr>
          <p:cNvSpPr/>
          <p:nvPr/>
        </p:nvSpPr>
        <p:spPr>
          <a:xfrm>
            <a:off x="4255770" y="91469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8</a:t>
            </a:r>
            <a:endParaRPr kumimoji="1" lang="ja-JP" altLang="en-US" sz="900" b="1" dirty="0">
              <a:solidFill>
                <a:schemeClr val="accent3">
                  <a:lumMod val="50000"/>
                </a:schemeClr>
              </a:solidFill>
            </a:endParaRPr>
          </a:p>
        </p:txBody>
      </p:sp>
      <p:sp>
        <p:nvSpPr>
          <p:cNvPr id="107" name="四角形: 角を丸くする 106">
            <a:extLst>
              <a:ext uri="{FF2B5EF4-FFF2-40B4-BE49-F238E27FC236}">
                <a16:creationId xmlns:a16="http://schemas.microsoft.com/office/drawing/2014/main" id="{0D9699F1-987D-4720-A3D4-9B15D42BF7FA}"/>
              </a:ext>
            </a:extLst>
          </p:cNvPr>
          <p:cNvSpPr/>
          <p:nvPr/>
        </p:nvSpPr>
        <p:spPr>
          <a:xfrm>
            <a:off x="4255770" y="933292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sp>
        <p:nvSpPr>
          <p:cNvPr id="108" name="四角形: 角を丸くする 107">
            <a:extLst>
              <a:ext uri="{FF2B5EF4-FFF2-40B4-BE49-F238E27FC236}">
                <a16:creationId xmlns:a16="http://schemas.microsoft.com/office/drawing/2014/main" id="{B7594E8C-2C7B-4B37-8830-7DF08E155385}"/>
              </a:ext>
            </a:extLst>
          </p:cNvPr>
          <p:cNvSpPr/>
          <p:nvPr/>
        </p:nvSpPr>
        <p:spPr>
          <a:xfrm>
            <a:off x="6062701" y="8953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10</a:t>
            </a:r>
            <a:endParaRPr kumimoji="1" lang="ja-JP" altLang="en-US" sz="900" b="1" dirty="0">
              <a:solidFill>
                <a:schemeClr val="accent3">
                  <a:lumMod val="50000"/>
                </a:schemeClr>
              </a:solidFill>
            </a:endParaRPr>
          </a:p>
        </p:txBody>
      </p:sp>
      <p:sp>
        <p:nvSpPr>
          <p:cNvPr id="109" name="四角形: 角を丸くする 108">
            <a:extLst>
              <a:ext uri="{FF2B5EF4-FFF2-40B4-BE49-F238E27FC236}">
                <a16:creationId xmlns:a16="http://schemas.microsoft.com/office/drawing/2014/main" id="{F435132D-8A72-4DB7-A356-F6DDF6053254}"/>
              </a:ext>
            </a:extLst>
          </p:cNvPr>
          <p:cNvSpPr/>
          <p:nvPr/>
        </p:nvSpPr>
        <p:spPr>
          <a:xfrm>
            <a:off x="6062701" y="91469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11</a:t>
            </a:r>
            <a:endParaRPr kumimoji="1" lang="ja-JP" altLang="en-US" sz="900" b="1" dirty="0">
              <a:solidFill>
                <a:schemeClr val="accent3">
                  <a:lumMod val="50000"/>
                </a:schemeClr>
              </a:solidFill>
            </a:endParaRPr>
          </a:p>
        </p:txBody>
      </p:sp>
      <p:sp>
        <p:nvSpPr>
          <p:cNvPr id="110" name="四角形: 角を丸くする 109">
            <a:extLst>
              <a:ext uri="{FF2B5EF4-FFF2-40B4-BE49-F238E27FC236}">
                <a16:creationId xmlns:a16="http://schemas.microsoft.com/office/drawing/2014/main" id="{5CAB3D5E-714F-4ED9-90E1-330055B8BE55}"/>
              </a:ext>
            </a:extLst>
          </p:cNvPr>
          <p:cNvSpPr/>
          <p:nvPr/>
        </p:nvSpPr>
        <p:spPr>
          <a:xfrm>
            <a:off x="6062701" y="933292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12</a:t>
            </a:r>
            <a:endParaRPr kumimoji="1" lang="ja-JP" altLang="en-US" sz="900" b="1" dirty="0">
              <a:solidFill>
                <a:schemeClr val="accent3">
                  <a:lumMod val="50000"/>
                </a:schemeClr>
              </a:solidFill>
            </a:endParaRPr>
          </a:p>
        </p:txBody>
      </p:sp>
      <p:sp>
        <p:nvSpPr>
          <p:cNvPr id="111" name="四角形: 角を丸くする 110">
            <a:extLst>
              <a:ext uri="{FF2B5EF4-FFF2-40B4-BE49-F238E27FC236}">
                <a16:creationId xmlns:a16="http://schemas.microsoft.com/office/drawing/2014/main" id="{1C89B509-71CF-49E8-A9B9-3C3F0BA6BCA5}"/>
              </a:ext>
            </a:extLst>
          </p:cNvPr>
          <p:cNvSpPr/>
          <p:nvPr/>
        </p:nvSpPr>
        <p:spPr>
          <a:xfrm>
            <a:off x="8001450" y="8953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13</a:t>
            </a:r>
            <a:endParaRPr kumimoji="1" lang="ja-JP" altLang="en-US" sz="900" b="1" dirty="0">
              <a:solidFill>
                <a:schemeClr val="accent3">
                  <a:lumMod val="50000"/>
                </a:schemeClr>
              </a:solidFill>
            </a:endParaRPr>
          </a:p>
        </p:txBody>
      </p:sp>
      <p:sp>
        <p:nvSpPr>
          <p:cNvPr id="112" name="四角形: 角を丸くする 111">
            <a:extLst>
              <a:ext uri="{FF2B5EF4-FFF2-40B4-BE49-F238E27FC236}">
                <a16:creationId xmlns:a16="http://schemas.microsoft.com/office/drawing/2014/main" id="{06FCDAD0-98A0-416B-B173-B028B906F321}"/>
              </a:ext>
            </a:extLst>
          </p:cNvPr>
          <p:cNvSpPr/>
          <p:nvPr/>
        </p:nvSpPr>
        <p:spPr>
          <a:xfrm>
            <a:off x="8001450" y="91469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sp>
        <p:nvSpPr>
          <p:cNvPr id="113" name="四角形: 角を丸くする 112">
            <a:extLst>
              <a:ext uri="{FF2B5EF4-FFF2-40B4-BE49-F238E27FC236}">
                <a16:creationId xmlns:a16="http://schemas.microsoft.com/office/drawing/2014/main" id="{9EDC83CE-94A5-4B90-A9C4-2DB97F7B4080}"/>
              </a:ext>
            </a:extLst>
          </p:cNvPr>
          <p:cNvSpPr/>
          <p:nvPr/>
        </p:nvSpPr>
        <p:spPr>
          <a:xfrm>
            <a:off x="8001450" y="933292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15</a:t>
            </a:r>
            <a:endParaRPr kumimoji="1" lang="ja-JP" altLang="en-US" sz="900" b="1" dirty="0">
              <a:solidFill>
                <a:schemeClr val="accent3">
                  <a:lumMod val="50000"/>
                </a:schemeClr>
              </a:solidFill>
            </a:endParaRPr>
          </a:p>
        </p:txBody>
      </p:sp>
      <p:sp>
        <p:nvSpPr>
          <p:cNvPr id="116" name="四角形: 角を丸くする 115">
            <a:extLst>
              <a:ext uri="{FF2B5EF4-FFF2-40B4-BE49-F238E27FC236}">
                <a16:creationId xmlns:a16="http://schemas.microsoft.com/office/drawing/2014/main" id="{76CFB6E4-58F1-47B0-86DF-93AF24F9ECB1}"/>
              </a:ext>
            </a:extLst>
          </p:cNvPr>
          <p:cNvSpPr/>
          <p:nvPr/>
        </p:nvSpPr>
        <p:spPr>
          <a:xfrm>
            <a:off x="2773796" y="8953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4</a:t>
            </a:r>
            <a:endParaRPr kumimoji="1" lang="ja-JP" altLang="en-US" sz="900" b="1" dirty="0">
              <a:solidFill>
                <a:schemeClr val="accent3">
                  <a:lumMod val="50000"/>
                </a:schemeClr>
              </a:solidFill>
            </a:endParaRPr>
          </a:p>
        </p:txBody>
      </p:sp>
      <p:sp>
        <p:nvSpPr>
          <p:cNvPr id="117" name="四角形: 角を丸くする 116">
            <a:extLst>
              <a:ext uri="{FF2B5EF4-FFF2-40B4-BE49-F238E27FC236}">
                <a16:creationId xmlns:a16="http://schemas.microsoft.com/office/drawing/2014/main" id="{6BAAC5B9-65F8-4F5F-B75E-78359B07D91E}"/>
              </a:ext>
            </a:extLst>
          </p:cNvPr>
          <p:cNvSpPr/>
          <p:nvPr/>
        </p:nvSpPr>
        <p:spPr>
          <a:xfrm>
            <a:off x="2773796" y="91469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5</a:t>
            </a:r>
            <a:endParaRPr kumimoji="1" lang="ja-JP" altLang="en-US" sz="900" b="1" dirty="0">
              <a:solidFill>
                <a:schemeClr val="accent3">
                  <a:lumMod val="50000"/>
                </a:schemeClr>
              </a:solidFill>
            </a:endParaRPr>
          </a:p>
        </p:txBody>
      </p:sp>
      <p:sp>
        <p:nvSpPr>
          <p:cNvPr id="118" name="四角形: 角を丸くする 117">
            <a:extLst>
              <a:ext uri="{FF2B5EF4-FFF2-40B4-BE49-F238E27FC236}">
                <a16:creationId xmlns:a16="http://schemas.microsoft.com/office/drawing/2014/main" id="{F7DC4AFE-E45C-4710-9184-5B280C466905}"/>
              </a:ext>
            </a:extLst>
          </p:cNvPr>
          <p:cNvSpPr/>
          <p:nvPr/>
        </p:nvSpPr>
        <p:spPr>
          <a:xfrm>
            <a:off x="2770121" y="933292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6</a:t>
            </a:r>
            <a:endParaRPr kumimoji="1" lang="ja-JP" altLang="en-US" sz="900" b="1" dirty="0">
              <a:solidFill>
                <a:schemeClr val="accent3">
                  <a:lumMod val="50000"/>
                </a:schemeClr>
              </a:solidFill>
            </a:endParaRPr>
          </a:p>
        </p:txBody>
      </p:sp>
      <p:sp>
        <p:nvSpPr>
          <p:cNvPr id="119" name="四角形: 角を丸くする 118">
            <a:extLst>
              <a:ext uri="{FF2B5EF4-FFF2-40B4-BE49-F238E27FC236}">
                <a16:creationId xmlns:a16="http://schemas.microsoft.com/office/drawing/2014/main" id="{76EABA90-B9FD-48E6-AF61-092E82DF5586}"/>
              </a:ext>
            </a:extLst>
          </p:cNvPr>
          <p:cNvSpPr/>
          <p:nvPr/>
        </p:nvSpPr>
        <p:spPr>
          <a:xfrm>
            <a:off x="2127751" y="641212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kumimoji="1" lang="en-US" altLang="ja-JP" sz="900" b="1" dirty="0">
                <a:solidFill>
                  <a:schemeClr val="accent3">
                    <a:lumMod val="50000"/>
                  </a:schemeClr>
                </a:solidFill>
              </a:rPr>
              <a:t>2</a:t>
            </a:r>
            <a:endParaRPr kumimoji="1" lang="ja-JP" altLang="en-US" sz="900" b="1" dirty="0">
              <a:solidFill>
                <a:schemeClr val="accent3">
                  <a:lumMod val="50000"/>
                </a:schemeClr>
              </a:solidFill>
            </a:endParaRPr>
          </a:p>
        </p:txBody>
      </p:sp>
      <p:sp>
        <p:nvSpPr>
          <p:cNvPr id="120" name="四角形: 角を丸くする 119">
            <a:extLst>
              <a:ext uri="{FF2B5EF4-FFF2-40B4-BE49-F238E27FC236}">
                <a16:creationId xmlns:a16="http://schemas.microsoft.com/office/drawing/2014/main" id="{1AA6037E-7E7F-4B17-818E-C6E2B9DEC255}"/>
              </a:ext>
            </a:extLst>
          </p:cNvPr>
          <p:cNvSpPr/>
          <p:nvPr/>
        </p:nvSpPr>
        <p:spPr>
          <a:xfrm>
            <a:off x="2234650" y="580743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3</a:t>
            </a:r>
            <a:endParaRPr kumimoji="1" lang="ja-JP" altLang="en-US" sz="900" b="1" dirty="0">
              <a:solidFill>
                <a:schemeClr val="accent3">
                  <a:lumMod val="50000"/>
                </a:schemeClr>
              </a:solidFill>
            </a:endParaRPr>
          </a:p>
        </p:txBody>
      </p:sp>
      <p:sp>
        <p:nvSpPr>
          <p:cNvPr id="122" name="四角形: 角を丸くする 121">
            <a:extLst>
              <a:ext uri="{FF2B5EF4-FFF2-40B4-BE49-F238E27FC236}">
                <a16:creationId xmlns:a16="http://schemas.microsoft.com/office/drawing/2014/main" id="{8D3C5C8D-2AB4-471B-894A-4EE193513F8D}"/>
              </a:ext>
            </a:extLst>
          </p:cNvPr>
          <p:cNvSpPr/>
          <p:nvPr/>
        </p:nvSpPr>
        <p:spPr>
          <a:xfrm>
            <a:off x="791557" y="6296988"/>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4</a:t>
            </a:r>
            <a:endParaRPr kumimoji="1" lang="ja-JP" altLang="en-US" sz="900" b="1" dirty="0">
              <a:solidFill>
                <a:schemeClr val="accent3">
                  <a:lumMod val="50000"/>
                </a:schemeClr>
              </a:solidFill>
            </a:endParaRPr>
          </a:p>
        </p:txBody>
      </p:sp>
      <p:sp>
        <p:nvSpPr>
          <p:cNvPr id="123" name="四角形: 角を丸くする 122">
            <a:extLst>
              <a:ext uri="{FF2B5EF4-FFF2-40B4-BE49-F238E27FC236}">
                <a16:creationId xmlns:a16="http://schemas.microsoft.com/office/drawing/2014/main" id="{1EAF16A9-EDAF-4FEF-999C-2CE71F4E1467}"/>
              </a:ext>
            </a:extLst>
          </p:cNvPr>
          <p:cNvSpPr/>
          <p:nvPr/>
        </p:nvSpPr>
        <p:spPr>
          <a:xfrm>
            <a:off x="633620" y="6820320"/>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5</a:t>
            </a:r>
            <a:endParaRPr kumimoji="1" lang="ja-JP" altLang="en-US" sz="900" b="1" dirty="0">
              <a:solidFill>
                <a:schemeClr val="accent3">
                  <a:lumMod val="50000"/>
                </a:schemeClr>
              </a:solidFill>
            </a:endParaRPr>
          </a:p>
        </p:txBody>
      </p:sp>
      <p:sp>
        <p:nvSpPr>
          <p:cNvPr id="124" name="四角形: 角を丸くする 123">
            <a:extLst>
              <a:ext uri="{FF2B5EF4-FFF2-40B4-BE49-F238E27FC236}">
                <a16:creationId xmlns:a16="http://schemas.microsoft.com/office/drawing/2014/main" id="{7C3DEDEE-92E5-4262-B58B-4281A41D751F}"/>
              </a:ext>
            </a:extLst>
          </p:cNvPr>
          <p:cNvSpPr/>
          <p:nvPr/>
        </p:nvSpPr>
        <p:spPr>
          <a:xfrm>
            <a:off x="650837" y="713899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6</a:t>
            </a:r>
            <a:endParaRPr kumimoji="1" lang="ja-JP" altLang="en-US" sz="900" b="1" dirty="0">
              <a:solidFill>
                <a:schemeClr val="accent3">
                  <a:lumMod val="50000"/>
                </a:schemeClr>
              </a:solidFill>
            </a:endParaRPr>
          </a:p>
        </p:txBody>
      </p:sp>
      <p:sp>
        <p:nvSpPr>
          <p:cNvPr id="125" name="四角形: 角を丸くする 124">
            <a:extLst>
              <a:ext uri="{FF2B5EF4-FFF2-40B4-BE49-F238E27FC236}">
                <a16:creationId xmlns:a16="http://schemas.microsoft.com/office/drawing/2014/main" id="{FFE64549-9EA7-4D20-AEE0-0E68E528282A}"/>
              </a:ext>
            </a:extLst>
          </p:cNvPr>
          <p:cNvSpPr/>
          <p:nvPr/>
        </p:nvSpPr>
        <p:spPr>
          <a:xfrm>
            <a:off x="1539112" y="7558088"/>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7</a:t>
            </a:r>
            <a:endParaRPr kumimoji="1" lang="ja-JP" altLang="en-US" sz="900" b="1" dirty="0">
              <a:solidFill>
                <a:schemeClr val="accent3">
                  <a:lumMod val="50000"/>
                </a:schemeClr>
              </a:solidFill>
            </a:endParaRPr>
          </a:p>
        </p:txBody>
      </p:sp>
      <p:sp>
        <p:nvSpPr>
          <p:cNvPr id="126" name="四角形: 角を丸くする 125">
            <a:extLst>
              <a:ext uri="{FF2B5EF4-FFF2-40B4-BE49-F238E27FC236}">
                <a16:creationId xmlns:a16="http://schemas.microsoft.com/office/drawing/2014/main" id="{06C60AD9-CF0E-485C-B71A-9A6AB56B2BF5}"/>
              </a:ext>
            </a:extLst>
          </p:cNvPr>
          <p:cNvSpPr/>
          <p:nvPr/>
        </p:nvSpPr>
        <p:spPr>
          <a:xfrm>
            <a:off x="2714444" y="7210598"/>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8</a:t>
            </a:r>
            <a:endParaRPr kumimoji="1" lang="ja-JP" altLang="en-US" sz="900" b="1" dirty="0">
              <a:solidFill>
                <a:schemeClr val="accent3">
                  <a:lumMod val="50000"/>
                </a:schemeClr>
              </a:solidFill>
            </a:endParaRPr>
          </a:p>
        </p:txBody>
      </p:sp>
      <p:sp>
        <p:nvSpPr>
          <p:cNvPr id="127" name="四角形: 角を丸くする 126">
            <a:extLst>
              <a:ext uri="{FF2B5EF4-FFF2-40B4-BE49-F238E27FC236}">
                <a16:creationId xmlns:a16="http://schemas.microsoft.com/office/drawing/2014/main" id="{DCDE5E0B-A6C7-42A1-8D38-DE17AED8FD43}"/>
              </a:ext>
            </a:extLst>
          </p:cNvPr>
          <p:cNvSpPr/>
          <p:nvPr/>
        </p:nvSpPr>
        <p:spPr>
          <a:xfrm>
            <a:off x="3787793" y="7083747"/>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sp>
        <p:nvSpPr>
          <p:cNvPr id="128" name="四角形: 角を丸くする 127">
            <a:extLst>
              <a:ext uri="{FF2B5EF4-FFF2-40B4-BE49-F238E27FC236}">
                <a16:creationId xmlns:a16="http://schemas.microsoft.com/office/drawing/2014/main" id="{8726E52E-77D2-4B98-A5C3-039134D2EA75}"/>
              </a:ext>
            </a:extLst>
          </p:cNvPr>
          <p:cNvSpPr/>
          <p:nvPr/>
        </p:nvSpPr>
        <p:spPr>
          <a:xfrm>
            <a:off x="5652986" y="7436437"/>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10</a:t>
            </a:r>
            <a:endParaRPr kumimoji="1" lang="ja-JP" altLang="en-US" sz="900" b="1" dirty="0">
              <a:solidFill>
                <a:schemeClr val="accent3">
                  <a:lumMod val="50000"/>
                </a:schemeClr>
              </a:solidFill>
            </a:endParaRPr>
          </a:p>
        </p:txBody>
      </p:sp>
      <p:sp>
        <p:nvSpPr>
          <p:cNvPr id="129" name="四角形: 角を丸くする 128">
            <a:extLst>
              <a:ext uri="{FF2B5EF4-FFF2-40B4-BE49-F238E27FC236}">
                <a16:creationId xmlns:a16="http://schemas.microsoft.com/office/drawing/2014/main" id="{AC087B4E-C312-45AD-BE15-94ADF5019596}"/>
              </a:ext>
            </a:extLst>
          </p:cNvPr>
          <p:cNvSpPr/>
          <p:nvPr/>
        </p:nvSpPr>
        <p:spPr>
          <a:xfrm>
            <a:off x="5595450" y="810037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11</a:t>
            </a:r>
            <a:endParaRPr kumimoji="1" lang="ja-JP" altLang="en-US" sz="900" b="1" dirty="0">
              <a:solidFill>
                <a:schemeClr val="accent3">
                  <a:lumMod val="50000"/>
                </a:schemeClr>
              </a:solidFill>
            </a:endParaRPr>
          </a:p>
        </p:txBody>
      </p:sp>
      <p:sp>
        <p:nvSpPr>
          <p:cNvPr id="130" name="四角形: 角を丸くする 129">
            <a:extLst>
              <a:ext uri="{FF2B5EF4-FFF2-40B4-BE49-F238E27FC236}">
                <a16:creationId xmlns:a16="http://schemas.microsoft.com/office/drawing/2014/main" id="{2EA5AADA-C571-43D1-A0CB-DD62C378E86D}"/>
              </a:ext>
            </a:extLst>
          </p:cNvPr>
          <p:cNvSpPr/>
          <p:nvPr/>
        </p:nvSpPr>
        <p:spPr>
          <a:xfrm>
            <a:off x="7027639" y="816299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13</a:t>
            </a:r>
            <a:endParaRPr kumimoji="1" lang="ja-JP" altLang="en-US" sz="900" b="1" dirty="0">
              <a:solidFill>
                <a:schemeClr val="accent3">
                  <a:lumMod val="50000"/>
                </a:schemeClr>
              </a:solidFill>
            </a:endParaRPr>
          </a:p>
        </p:txBody>
      </p:sp>
      <p:sp>
        <p:nvSpPr>
          <p:cNvPr id="131" name="四角形: 角を丸くする 130">
            <a:extLst>
              <a:ext uri="{FF2B5EF4-FFF2-40B4-BE49-F238E27FC236}">
                <a16:creationId xmlns:a16="http://schemas.microsoft.com/office/drawing/2014/main" id="{9497F682-ED92-473B-9AF4-488B15B816E8}"/>
              </a:ext>
            </a:extLst>
          </p:cNvPr>
          <p:cNvSpPr/>
          <p:nvPr/>
        </p:nvSpPr>
        <p:spPr>
          <a:xfrm>
            <a:off x="8053891" y="7706131"/>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sp>
        <p:nvSpPr>
          <p:cNvPr id="132" name="四角形: 角を丸くする 131">
            <a:extLst>
              <a:ext uri="{FF2B5EF4-FFF2-40B4-BE49-F238E27FC236}">
                <a16:creationId xmlns:a16="http://schemas.microsoft.com/office/drawing/2014/main" id="{F8F01714-E42E-44CE-92A3-AE7F7004A4B3}"/>
              </a:ext>
            </a:extLst>
          </p:cNvPr>
          <p:cNvSpPr/>
          <p:nvPr/>
        </p:nvSpPr>
        <p:spPr>
          <a:xfrm>
            <a:off x="5841710" y="5917483"/>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15</a:t>
            </a:r>
            <a:endParaRPr kumimoji="1" lang="ja-JP" altLang="en-US" sz="900" b="1" dirty="0">
              <a:solidFill>
                <a:schemeClr val="accent3">
                  <a:lumMod val="50000"/>
                </a:schemeClr>
              </a:solidFill>
            </a:endParaRPr>
          </a:p>
        </p:txBody>
      </p:sp>
      <p:pic>
        <p:nvPicPr>
          <p:cNvPr id="136" name="図 135">
            <a:extLst>
              <a:ext uri="{FF2B5EF4-FFF2-40B4-BE49-F238E27FC236}">
                <a16:creationId xmlns:a16="http://schemas.microsoft.com/office/drawing/2014/main" id="{96E83E45-B127-4DD8-93A4-65A75EDBD984}"/>
              </a:ext>
            </a:extLst>
          </p:cNvPr>
          <p:cNvPicPr>
            <a:picLocks noChangeAspect="1"/>
          </p:cNvPicPr>
          <p:nvPr/>
        </p:nvPicPr>
        <p:blipFill>
          <a:blip r:embed="rId8"/>
          <a:stretch>
            <a:fillRect/>
          </a:stretch>
        </p:blipFill>
        <p:spPr>
          <a:xfrm>
            <a:off x="9456472" y="1392749"/>
            <a:ext cx="3207600" cy="2011920"/>
          </a:xfrm>
          <a:prstGeom prst="rect">
            <a:avLst/>
          </a:prstGeom>
        </p:spPr>
      </p:pic>
      <p:cxnSp>
        <p:nvCxnSpPr>
          <p:cNvPr id="137" name="直線コネクタ 136">
            <a:extLst>
              <a:ext uri="{FF2B5EF4-FFF2-40B4-BE49-F238E27FC236}">
                <a16:creationId xmlns:a16="http://schemas.microsoft.com/office/drawing/2014/main" id="{ABF91028-61BE-4ECC-9DE3-76E7472720C9}"/>
              </a:ext>
            </a:extLst>
          </p:cNvPr>
          <p:cNvCxnSpPr>
            <a:cxnSpLocks/>
          </p:cNvCxnSpPr>
          <p:nvPr/>
        </p:nvCxnSpPr>
        <p:spPr>
          <a:xfrm>
            <a:off x="9387259" y="1261925"/>
            <a:ext cx="0" cy="2399474"/>
          </a:xfrm>
          <a:prstGeom prst="line">
            <a:avLst/>
          </a:prstGeom>
        </p:spPr>
        <p:style>
          <a:lnRef idx="3">
            <a:schemeClr val="accent1"/>
          </a:lnRef>
          <a:fillRef idx="0">
            <a:schemeClr val="accent1"/>
          </a:fillRef>
          <a:effectRef idx="2">
            <a:schemeClr val="accent1"/>
          </a:effectRef>
          <a:fontRef idx="minor">
            <a:schemeClr val="tx1"/>
          </a:fontRef>
        </p:style>
      </p:cxnSp>
      <p:sp>
        <p:nvSpPr>
          <p:cNvPr id="139" name="テキスト ボックス 138">
            <a:extLst>
              <a:ext uri="{FF2B5EF4-FFF2-40B4-BE49-F238E27FC236}">
                <a16:creationId xmlns:a16="http://schemas.microsoft.com/office/drawing/2014/main" id="{7FE250F1-337B-4554-9E05-472C7C44E9F6}"/>
              </a:ext>
            </a:extLst>
          </p:cNvPr>
          <p:cNvSpPr txBox="1"/>
          <p:nvPr/>
        </p:nvSpPr>
        <p:spPr>
          <a:xfrm>
            <a:off x="10062992" y="3397541"/>
            <a:ext cx="1577136"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1-4</a:t>
            </a:r>
            <a:r>
              <a:rPr lang="ja-JP" altLang="en-US" sz="800" dirty="0">
                <a:latin typeface="+mn-ea"/>
                <a:ea typeface="+mn-ea"/>
              </a:rPr>
              <a:t>　ユースケースシナリオ</a:t>
            </a:r>
          </a:p>
        </p:txBody>
      </p:sp>
      <p:sp>
        <p:nvSpPr>
          <p:cNvPr id="140" name="四角形: 角を丸くする 45">
            <a:extLst>
              <a:ext uri="{FF2B5EF4-FFF2-40B4-BE49-F238E27FC236}">
                <a16:creationId xmlns:a16="http://schemas.microsoft.com/office/drawing/2014/main" id="{13DDA3EC-4309-4C97-9D88-E3364D8D1A97}"/>
              </a:ext>
            </a:extLst>
          </p:cNvPr>
          <p:cNvSpPr/>
          <p:nvPr/>
        </p:nvSpPr>
        <p:spPr>
          <a:xfrm>
            <a:off x="8949067" y="6283915"/>
            <a:ext cx="625369" cy="353428"/>
          </a:xfrm>
          <a:prstGeom prst="roundRect">
            <a:avLst>
              <a:gd name="adj" fmla="val 6250"/>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48C7E6ED-6F19-4D10-9D04-E932D5E2C546}"/>
              </a:ext>
            </a:extLst>
          </p:cNvPr>
          <p:cNvSpPr txBox="1"/>
          <p:nvPr/>
        </p:nvSpPr>
        <p:spPr>
          <a:xfrm>
            <a:off x="9765312" y="6394876"/>
            <a:ext cx="1454667" cy="246221"/>
          </a:xfrm>
          <a:prstGeom prst="rect">
            <a:avLst/>
          </a:prstGeom>
          <a:noFill/>
        </p:spPr>
        <p:txBody>
          <a:bodyPr wrap="square" rtlCol="0">
            <a:spAutoFit/>
          </a:bodyPr>
          <a:lstStyle/>
          <a:p>
            <a:r>
              <a:rPr kumimoji="1" lang="ja-JP" altLang="en-US" sz="1000" dirty="0">
                <a:solidFill>
                  <a:schemeClr val="accent2"/>
                </a:solidFill>
                <a:latin typeface="+mn-ea"/>
                <a:ea typeface="+mn-ea"/>
              </a:rPr>
              <a:t>ここで色が確定する</a:t>
            </a:r>
            <a:endParaRPr kumimoji="1" lang="en-US" altLang="ja-JP" sz="1000" dirty="0">
              <a:solidFill>
                <a:schemeClr val="accent2"/>
              </a:solidFill>
              <a:latin typeface="+mn-ea"/>
              <a:ea typeface="+mn-ea"/>
            </a:endParaRPr>
          </a:p>
        </p:txBody>
      </p:sp>
      <p:cxnSp>
        <p:nvCxnSpPr>
          <p:cNvPr id="143" name="直線コネクタ 142">
            <a:extLst>
              <a:ext uri="{FF2B5EF4-FFF2-40B4-BE49-F238E27FC236}">
                <a16:creationId xmlns:a16="http://schemas.microsoft.com/office/drawing/2014/main" id="{58F74ACA-5A75-475C-9B99-A1B846B04D2F}"/>
              </a:ext>
            </a:extLst>
          </p:cNvPr>
          <p:cNvCxnSpPr>
            <a:stCxn id="140" idx="3"/>
            <a:endCxn id="141" idx="1"/>
          </p:cNvCxnSpPr>
          <p:nvPr/>
        </p:nvCxnSpPr>
        <p:spPr>
          <a:xfrm>
            <a:off x="9574436" y="6460629"/>
            <a:ext cx="190876" cy="57358"/>
          </a:xfrm>
          <a:prstGeom prst="line">
            <a:avLst/>
          </a:prstGeom>
        </p:spPr>
        <p:style>
          <a:lnRef idx="1">
            <a:schemeClr val="accent2"/>
          </a:lnRef>
          <a:fillRef idx="0">
            <a:schemeClr val="accent2"/>
          </a:fillRef>
          <a:effectRef idx="0">
            <a:schemeClr val="accent2"/>
          </a:effectRef>
          <a:fontRef idx="minor">
            <a:schemeClr val="tx1"/>
          </a:fontRef>
        </p:style>
      </p:cxnSp>
      <p:sp>
        <p:nvSpPr>
          <p:cNvPr id="144" name="テキスト ボックス 143">
            <a:extLst>
              <a:ext uri="{FF2B5EF4-FFF2-40B4-BE49-F238E27FC236}">
                <a16:creationId xmlns:a16="http://schemas.microsoft.com/office/drawing/2014/main" id="{27C7A1FD-CBBF-4447-AE32-C9328477F823}"/>
              </a:ext>
            </a:extLst>
          </p:cNvPr>
          <p:cNvSpPr txBox="1"/>
          <p:nvPr/>
        </p:nvSpPr>
        <p:spPr>
          <a:xfrm>
            <a:off x="-12390" y="60403"/>
            <a:ext cx="2348720" cy="523220"/>
          </a:xfrm>
          <a:prstGeom prst="rect">
            <a:avLst/>
          </a:prstGeom>
          <a:noFill/>
        </p:spPr>
        <p:txBody>
          <a:bodyPr wrap="none" rtlCol="0">
            <a:spAutoFit/>
          </a:bodyPr>
          <a:lstStyle/>
          <a:p>
            <a:pPr algn="l"/>
            <a:r>
              <a:rPr lang="en-US" altLang="ja-JP" sz="2800" b="1" dirty="0">
                <a:solidFill>
                  <a:schemeClr val="bg1"/>
                </a:solidFill>
                <a:latin typeface="+mn-ea"/>
                <a:ea typeface="+mn-ea"/>
              </a:rPr>
              <a:t>1.</a:t>
            </a:r>
            <a:r>
              <a:rPr kumimoji="1" lang="ja-JP" altLang="en-US" sz="2800" b="1" dirty="0">
                <a:solidFill>
                  <a:schemeClr val="bg1"/>
                </a:solidFill>
                <a:latin typeface="+mn-ea"/>
                <a:ea typeface="+mn-ea"/>
              </a:rPr>
              <a:t>要求モデル</a:t>
            </a:r>
          </a:p>
        </p:txBody>
      </p:sp>
      <p:sp>
        <p:nvSpPr>
          <p:cNvPr id="145" name="四角形: 角を丸くする 144">
            <a:extLst>
              <a:ext uri="{FF2B5EF4-FFF2-40B4-BE49-F238E27FC236}">
                <a16:creationId xmlns:a16="http://schemas.microsoft.com/office/drawing/2014/main" id="{3E783531-C6F4-45B0-87F5-A2A37D165AD5}"/>
              </a:ext>
            </a:extLst>
          </p:cNvPr>
          <p:cNvSpPr/>
          <p:nvPr/>
        </p:nvSpPr>
        <p:spPr>
          <a:xfrm>
            <a:off x="10792939" y="731278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pic>
        <p:nvPicPr>
          <p:cNvPr id="146" name="図 145">
            <a:extLst>
              <a:ext uri="{FF2B5EF4-FFF2-40B4-BE49-F238E27FC236}">
                <a16:creationId xmlns:a16="http://schemas.microsoft.com/office/drawing/2014/main" id="{0378920D-81EE-43CE-BE15-5AC4C34D5FC8}"/>
              </a:ext>
            </a:extLst>
          </p:cNvPr>
          <p:cNvPicPr>
            <a:picLocks noChangeAspect="1"/>
          </p:cNvPicPr>
          <p:nvPr/>
        </p:nvPicPr>
        <p:blipFill>
          <a:blip r:embed="rId9"/>
          <a:stretch>
            <a:fillRect/>
          </a:stretch>
        </p:blipFill>
        <p:spPr>
          <a:xfrm>
            <a:off x="7842640" y="57892"/>
            <a:ext cx="519958" cy="450027"/>
          </a:xfrm>
          <a:prstGeom prst="rect">
            <a:avLst/>
          </a:prstGeom>
          <a:effectLst>
            <a:glow rad="38100">
              <a:schemeClr val="bg1"/>
            </a:glow>
          </a:effectLst>
        </p:spPr>
      </p:pic>
      <p:pic>
        <p:nvPicPr>
          <p:cNvPr id="121" name="図 120">
            <a:extLst>
              <a:ext uri="{FF2B5EF4-FFF2-40B4-BE49-F238E27FC236}">
                <a16:creationId xmlns:a16="http://schemas.microsoft.com/office/drawing/2014/main" id="{01FF7899-60AC-420A-9B1F-9B0BFBF8CEE5}"/>
              </a:ext>
            </a:extLst>
          </p:cNvPr>
          <p:cNvPicPr>
            <a:picLocks noChangeAspect="1"/>
          </p:cNvPicPr>
          <p:nvPr/>
        </p:nvPicPr>
        <p:blipFill rotWithShape="1">
          <a:blip r:embed="rId10"/>
          <a:srcRect r="72778" b="81520"/>
          <a:stretch/>
        </p:blipFill>
        <p:spPr>
          <a:xfrm>
            <a:off x="-930" y="11221"/>
            <a:ext cx="12808045" cy="544307"/>
          </a:xfrm>
          <a:prstGeom prst="rect">
            <a:avLst/>
          </a:prstGeom>
        </p:spPr>
      </p:pic>
      <p:sp>
        <p:nvSpPr>
          <p:cNvPr id="133" name="四角形: 角を丸くする 132">
            <a:extLst>
              <a:ext uri="{FF2B5EF4-FFF2-40B4-BE49-F238E27FC236}">
                <a16:creationId xmlns:a16="http://schemas.microsoft.com/office/drawing/2014/main" id="{92FF4FBD-EC07-4280-9905-60BF891AE9FB}"/>
              </a:ext>
            </a:extLst>
          </p:cNvPr>
          <p:cNvSpPr/>
          <p:nvPr/>
        </p:nvSpPr>
        <p:spPr>
          <a:xfrm>
            <a:off x="6905285" y="7566201"/>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12</a:t>
            </a:r>
            <a:endParaRPr kumimoji="1" lang="ja-JP" altLang="en-US" sz="900" b="1" dirty="0">
              <a:solidFill>
                <a:schemeClr val="accent3">
                  <a:lumMod val="50000"/>
                </a:schemeClr>
              </a:solidFill>
            </a:endParaRPr>
          </a:p>
        </p:txBody>
      </p:sp>
      <p:sp>
        <p:nvSpPr>
          <p:cNvPr id="134" name="テキスト ボックス 133">
            <a:extLst>
              <a:ext uri="{FF2B5EF4-FFF2-40B4-BE49-F238E27FC236}">
                <a16:creationId xmlns:a16="http://schemas.microsoft.com/office/drawing/2014/main" id="{1003F8D4-5D4D-43F7-958A-1D27072BE5EE}"/>
              </a:ext>
            </a:extLst>
          </p:cNvPr>
          <p:cNvSpPr txBox="1"/>
          <p:nvPr/>
        </p:nvSpPr>
        <p:spPr>
          <a:xfrm>
            <a:off x="7017463" y="4601316"/>
            <a:ext cx="747822" cy="392415"/>
          </a:xfrm>
          <a:prstGeom prst="rect">
            <a:avLst/>
          </a:prstGeom>
          <a:noFill/>
        </p:spPr>
        <p:txBody>
          <a:bodyPr wrap="square" rtlCol="0">
            <a:spAutoFit/>
          </a:bodyPr>
          <a:lstStyle/>
          <a:p>
            <a:r>
              <a:rPr kumimoji="1" lang="ja-JP" altLang="en-US" sz="650" dirty="0">
                <a:latin typeface="+mn-ea"/>
                <a:ea typeface="+mn-ea"/>
              </a:rPr>
              <a:t>競技規約や会場環境から受ける制約。</a:t>
            </a:r>
            <a:endParaRPr kumimoji="1" lang="en-US" altLang="ja-JP" sz="650" dirty="0">
              <a:latin typeface="+mn-ea"/>
              <a:ea typeface="+mn-ea"/>
            </a:endParaRPr>
          </a:p>
        </p:txBody>
      </p:sp>
      <p:sp>
        <p:nvSpPr>
          <p:cNvPr id="135" name="テキスト ボックス 134">
            <a:extLst>
              <a:ext uri="{FF2B5EF4-FFF2-40B4-BE49-F238E27FC236}">
                <a16:creationId xmlns:a16="http://schemas.microsoft.com/office/drawing/2014/main" id="{84D2AB75-BD45-4724-9D77-C9BCEED563FC}"/>
              </a:ext>
            </a:extLst>
          </p:cNvPr>
          <p:cNvSpPr txBox="1"/>
          <p:nvPr/>
        </p:nvSpPr>
        <p:spPr>
          <a:xfrm>
            <a:off x="5665360" y="4601316"/>
            <a:ext cx="743565" cy="492443"/>
          </a:xfrm>
          <a:prstGeom prst="rect">
            <a:avLst/>
          </a:prstGeom>
          <a:noFill/>
        </p:spPr>
        <p:txBody>
          <a:bodyPr wrap="square" rtlCol="0">
            <a:spAutoFit/>
          </a:bodyPr>
          <a:lstStyle/>
          <a:p>
            <a:r>
              <a:rPr lang="ja-JP" altLang="en-US" sz="650" dirty="0">
                <a:latin typeface="+mn-ea"/>
                <a:ea typeface="+mn-ea"/>
              </a:rPr>
              <a:t>上記開発</a:t>
            </a:r>
            <a:r>
              <a:rPr kumimoji="1" lang="ja-JP" altLang="en-US" sz="650" dirty="0">
                <a:latin typeface="+mn-ea"/>
                <a:ea typeface="+mn-ea"/>
              </a:rPr>
              <a:t>目標と、</a:t>
            </a:r>
            <a:r>
              <a:rPr lang="ja-JP" altLang="en-US" sz="650" dirty="0">
                <a:latin typeface="+mn-ea"/>
                <a:ea typeface="+mn-ea"/>
              </a:rPr>
              <a:t>それを</a:t>
            </a:r>
            <a:r>
              <a:rPr kumimoji="1" lang="ja-JP" altLang="en-US" sz="650" dirty="0">
                <a:latin typeface="+mn-ea"/>
                <a:ea typeface="+mn-ea"/>
              </a:rPr>
              <a:t>満たすための目標、方針。</a:t>
            </a:r>
            <a:endParaRPr kumimoji="1" lang="en-US" altLang="ja-JP" sz="650" dirty="0">
              <a:latin typeface="+mn-ea"/>
              <a:ea typeface="+mn-ea"/>
            </a:endParaRPr>
          </a:p>
        </p:txBody>
      </p:sp>
      <p:sp>
        <p:nvSpPr>
          <p:cNvPr id="142" name="テキスト ボックス 141">
            <a:extLst>
              <a:ext uri="{FF2B5EF4-FFF2-40B4-BE49-F238E27FC236}">
                <a16:creationId xmlns:a16="http://schemas.microsoft.com/office/drawing/2014/main" id="{A82503F8-6016-4602-9518-D6A054ECF7A4}"/>
              </a:ext>
            </a:extLst>
          </p:cNvPr>
          <p:cNvSpPr txBox="1"/>
          <p:nvPr/>
        </p:nvSpPr>
        <p:spPr>
          <a:xfrm>
            <a:off x="7681241" y="4601316"/>
            <a:ext cx="757297" cy="392415"/>
          </a:xfrm>
          <a:prstGeom prst="rect">
            <a:avLst/>
          </a:prstGeom>
          <a:noFill/>
        </p:spPr>
        <p:txBody>
          <a:bodyPr wrap="square" rtlCol="0">
            <a:spAutoFit/>
          </a:bodyPr>
          <a:lstStyle/>
          <a:p>
            <a:r>
              <a:rPr kumimoji="1" lang="ja-JP" altLang="en-US" sz="650" dirty="0">
                <a:latin typeface="+mn-ea"/>
                <a:ea typeface="+mn-ea"/>
              </a:rPr>
              <a:t>各目標、品質、制約を満たすための機能。</a:t>
            </a:r>
            <a:endParaRPr kumimoji="1" lang="en-US" altLang="ja-JP" sz="650" dirty="0">
              <a:latin typeface="+mn-ea"/>
              <a:ea typeface="+mn-ea"/>
            </a:endParaRPr>
          </a:p>
        </p:txBody>
      </p:sp>
      <p:sp>
        <p:nvSpPr>
          <p:cNvPr id="148" name="テキスト ボックス 147">
            <a:extLst>
              <a:ext uri="{FF2B5EF4-FFF2-40B4-BE49-F238E27FC236}">
                <a16:creationId xmlns:a16="http://schemas.microsoft.com/office/drawing/2014/main" id="{95DF3E9D-A50C-4804-8611-62775BF604C8}"/>
              </a:ext>
            </a:extLst>
          </p:cNvPr>
          <p:cNvSpPr txBox="1"/>
          <p:nvPr/>
        </p:nvSpPr>
        <p:spPr>
          <a:xfrm>
            <a:off x="6336758" y="4601316"/>
            <a:ext cx="755893" cy="392415"/>
          </a:xfrm>
          <a:prstGeom prst="rect">
            <a:avLst/>
          </a:prstGeom>
          <a:noFill/>
        </p:spPr>
        <p:txBody>
          <a:bodyPr wrap="square" rtlCol="0">
            <a:spAutoFit/>
          </a:bodyPr>
          <a:lstStyle/>
          <a:p>
            <a:r>
              <a:rPr kumimoji="1" lang="ja-JP" altLang="en-US" sz="650" dirty="0">
                <a:latin typeface="+mn-ea"/>
                <a:ea typeface="+mn-ea"/>
              </a:rPr>
              <a:t>最低限満たすべき目標成功率。</a:t>
            </a:r>
            <a:r>
              <a:rPr kumimoji="1" lang="en-US" altLang="ja-JP" sz="650" dirty="0">
                <a:latin typeface="+mn-ea"/>
                <a:ea typeface="+mn-ea"/>
              </a:rPr>
              <a:t>(</a:t>
            </a:r>
            <a:r>
              <a:rPr kumimoji="1" lang="ja-JP" altLang="en-US" sz="650" dirty="0">
                <a:latin typeface="+mn-ea"/>
                <a:ea typeface="+mn-ea"/>
              </a:rPr>
              <a:t>信頼性</a:t>
            </a:r>
            <a:r>
              <a:rPr kumimoji="1" lang="en-US" altLang="ja-JP" sz="650" dirty="0">
                <a:latin typeface="+mn-ea"/>
                <a:ea typeface="+mn-ea"/>
              </a:rPr>
              <a:t>)</a:t>
            </a:r>
          </a:p>
        </p:txBody>
      </p:sp>
    </p:spTree>
    <p:extLst>
      <p:ext uri="{BB962C8B-B14F-4D97-AF65-F5344CB8AC3E}">
        <p14:creationId xmlns:p14="http://schemas.microsoft.com/office/powerpoint/2010/main" val="180836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四角形: 角を丸くする 90">
            <a:extLst>
              <a:ext uri="{FF2B5EF4-FFF2-40B4-BE49-F238E27FC236}">
                <a16:creationId xmlns:a16="http://schemas.microsoft.com/office/drawing/2014/main" id="{E8F41C3A-6241-487E-8EF3-0B85722906D9}"/>
              </a:ext>
            </a:extLst>
          </p:cNvPr>
          <p:cNvSpPr/>
          <p:nvPr/>
        </p:nvSpPr>
        <p:spPr>
          <a:xfrm>
            <a:off x="6591444" y="3519394"/>
            <a:ext cx="6092059" cy="5919881"/>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2A3547D1-0832-4791-A186-BB0094785CFE}"/>
              </a:ext>
            </a:extLst>
          </p:cNvPr>
          <p:cNvSpPr/>
          <p:nvPr/>
        </p:nvSpPr>
        <p:spPr>
          <a:xfrm>
            <a:off x="6533168" y="1454928"/>
            <a:ext cx="6211614" cy="8055984"/>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n-ea"/>
            </a:endParaRPr>
          </a:p>
        </p:txBody>
      </p:sp>
      <p:sp>
        <p:nvSpPr>
          <p:cNvPr id="41" name="四角形: 角を丸くする 40">
            <a:extLst>
              <a:ext uri="{FF2B5EF4-FFF2-40B4-BE49-F238E27FC236}">
                <a16:creationId xmlns:a16="http://schemas.microsoft.com/office/drawing/2014/main" id="{D0430F72-53C4-4AD8-B578-B6B2BA44AC7F}"/>
              </a:ext>
            </a:extLst>
          </p:cNvPr>
          <p:cNvSpPr/>
          <p:nvPr/>
        </p:nvSpPr>
        <p:spPr>
          <a:xfrm>
            <a:off x="60653" y="1457922"/>
            <a:ext cx="6425872" cy="8055984"/>
          </a:xfrm>
          <a:prstGeom prst="roundRect">
            <a:avLst>
              <a:gd name="adj" fmla="val 395"/>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四角形: 角を丸くする 39">
            <a:extLst>
              <a:ext uri="{FF2B5EF4-FFF2-40B4-BE49-F238E27FC236}">
                <a16:creationId xmlns:a16="http://schemas.microsoft.com/office/drawing/2014/main" id="{78C10ED4-639E-4E5F-BEB7-565E5C02E519}"/>
              </a:ext>
            </a:extLst>
          </p:cNvPr>
          <p:cNvSpPr/>
          <p:nvPr/>
        </p:nvSpPr>
        <p:spPr>
          <a:xfrm>
            <a:off x="135016" y="1911475"/>
            <a:ext cx="6272336" cy="2576112"/>
          </a:xfrm>
          <a:prstGeom prst="roundRect">
            <a:avLst>
              <a:gd name="adj" fmla="val 78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8" name="四角形: 角を丸くする 7">
            <a:extLst>
              <a:ext uri="{FF2B5EF4-FFF2-40B4-BE49-F238E27FC236}">
                <a16:creationId xmlns:a16="http://schemas.microsoft.com/office/drawing/2014/main" id="{3A806A9D-B09E-4B46-A5F0-F7D4BE4B72AA}"/>
              </a:ext>
            </a:extLst>
          </p:cNvPr>
          <p:cNvSpPr/>
          <p:nvPr/>
        </p:nvSpPr>
        <p:spPr>
          <a:xfrm>
            <a:off x="3205002" y="1944798"/>
            <a:ext cx="3123294" cy="2407392"/>
          </a:xfrm>
          <a:prstGeom prst="roundRect">
            <a:avLst>
              <a:gd name="adj" fmla="val 3146"/>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1" name="図 10">
            <a:extLst>
              <a:ext uri="{FF2B5EF4-FFF2-40B4-BE49-F238E27FC236}">
                <a16:creationId xmlns:a16="http://schemas.microsoft.com/office/drawing/2014/main" id="{7C830226-FBFA-4FDA-8C2D-A7AAB8D73207}"/>
              </a:ext>
            </a:extLst>
          </p:cNvPr>
          <p:cNvPicPr>
            <a:picLocks noChangeAspect="1"/>
          </p:cNvPicPr>
          <p:nvPr/>
        </p:nvPicPr>
        <p:blipFill>
          <a:blip r:embed="rId2"/>
          <a:stretch>
            <a:fillRect/>
          </a:stretch>
        </p:blipFill>
        <p:spPr>
          <a:xfrm>
            <a:off x="3200318" y="1900555"/>
            <a:ext cx="3133122" cy="2468604"/>
          </a:xfrm>
          <a:prstGeom prst="rect">
            <a:avLst/>
          </a:prstGeom>
        </p:spPr>
      </p:pic>
      <p:grpSp>
        <p:nvGrpSpPr>
          <p:cNvPr id="15" name="グループ化 14">
            <a:extLst>
              <a:ext uri="{FF2B5EF4-FFF2-40B4-BE49-F238E27FC236}">
                <a16:creationId xmlns:a16="http://schemas.microsoft.com/office/drawing/2014/main" id="{367D5B30-B35D-4869-8345-BB70FA9B5788}"/>
              </a:ext>
            </a:extLst>
          </p:cNvPr>
          <p:cNvGrpSpPr/>
          <p:nvPr/>
        </p:nvGrpSpPr>
        <p:grpSpPr>
          <a:xfrm>
            <a:off x="5622240" y="1954411"/>
            <a:ext cx="674806" cy="230832"/>
            <a:chOff x="884760" y="4085346"/>
            <a:chExt cx="674806" cy="230832"/>
          </a:xfrm>
        </p:grpSpPr>
        <p:sp>
          <p:nvSpPr>
            <p:cNvPr id="10" name="テキスト ボックス 9">
              <a:extLst>
                <a:ext uri="{FF2B5EF4-FFF2-40B4-BE49-F238E27FC236}">
                  <a16:creationId xmlns:a16="http://schemas.microsoft.com/office/drawing/2014/main" id="{470FD120-9860-43C7-B139-EE482F2335BE}"/>
                </a:ext>
              </a:extLst>
            </p:cNvPr>
            <p:cNvSpPr txBox="1"/>
            <p:nvPr/>
          </p:nvSpPr>
          <p:spPr>
            <a:xfrm>
              <a:off x="1041475" y="4108429"/>
              <a:ext cx="518091" cy="184666"/>
            </a:xfrm>
            <a:prstGeom prst="rect">
              <a:avLst/>
            </a:prstGeom>
            <a:noFill/>
          </p:spPr>
          <p:txBody>
            <a:bodyPr wrap="none" rtlCol="0">
              <a:spAutoFit/>
            </a:bodyPr>
            <a:lstStyle/>
            <a:p>
              <a:r>
                <a:rPr lang="en-US" altLang="ja-JP" sz="600" dirty="0">
                  <a:latin typeface="+mn-ea"/>
                  <a:ea typeface="+mn-ea"/>
                </a:rPr>
                <a:t>…</a:t>
              </a:r>
              <a:r>
                <a:rPr lang="ja-JP" altLang="en-US" sz="600" dirty="0">
                  <a:latin typeface="+mn-ea"/>
                  <a:ea typeface="+mn-ea"/>
                </a:rPr>
                <a:t> ノード</a:t>
              </a:r>
              <a:endParaRPr kumimoji="1" lang="ja-JP" altLang="en-US" sz="600" dirty="0">
                <a:latin typeface="+mn-ea"/>
                <a:ea typeface="+mn-ea"/>
              </a:endParaRPr>
            </a:p>
          </p:txBody>
        </p:sp>
        <p:pic>
          <p:nvPicPr>
            <p:cNvPr id="14" name="図 13">
              <a:extLst>
                <a:ext uri="{FF2B5EF4-FFF2-40B4-BE49-F238E27FC236}">
                  <a16:creationId xmlns:a16="http://schemas.microsoft.com/office/drawing/2014/main" id="{6C8DA948-0904-46EF-8B9D-CF3C58CA445A}"/>
                </a:ext>
              </a:extLst>
            </p:cNvPr>
            <p:cNvPicPr>
              <a:picLocks noChangeAspect="1"/>
            </p:cNvPicPr>
            <p:nvPr/>
          </p:nvPicPr>
          <p:blipFill>
            <a:blip r:embed="rId3"/>
            <a:stretch>
              <a:fillRect/>
            </a:stretch>
          </p:blipFill>
          <p:spPr>
            <a:xfrm>
              <a:off x="884760" y="4085346"/>
              <a:ext cx="230832" cy="230832"/>
            </a:xfrm>
            <a:prstGeom prst="rect">
              <a:avLst/>
            </a:prstGeom>
          </p:spPr>
        </p:pic>
      </p:grpSp>
      <p:sp>
        <p:nvSpPr>
          <p:cNvPr id="25" name="テキスト ボックス 24">
            <a:extLst>
              <a:ext uri="{FF2B5EF4-FFF2-40B4-BE49-F238E27FC236}">
                <a16:creationId xmlns:a16="http://schemas.microsoft.com/office/drawing/2014/main" id="{8EB1390A-19DA-4665-B4F6-A850E0E8F0AA}"/>
              </a:ext>
            </a:extLst>
          </p:cNvPr>
          <p:cNvSpPr txBox="1"/>
          <p:nvPr/>
        </p:nvSpPr>
        <p:spPr>
          <a:xfrm>
            <a:off x="135015" y="1896989"/>
            <a:ext cx="3069986" cy="230832"/>
          </a:xfrm>
          <a:prstGeom prst="rect">
            <a:avLst/>
          </a:prstGeom>
          <a:noFill/>
        </p:spPr>
        <p:txBody>
          <a:bodyPr wrap="square" rtlCol="0">
            <a:spAutoFit/>
          </a:bodyPr>
          <a:lstStyle/>
          <a:p>
            <a:r>
              <a:rPr lang="ja-JP" altLang="en-US" sz="900" u="sng" dirty="0">
                <a:latin typeface="+mn-ea"/>
                <a:ea typeface="+mn-ea"/>
              </a:rPr>
              <a:t>〇追加要素</a:t>
            </a:r>
          </a:p>
        </p:txBody>
      </p:sp>
      <p:pic>
        <p:nvPicPr>
          <p:cNvPr id="6" name="図 5">
            <a:extLst>
              <a:ext uri="{FF2B5EF4-FFF2-40B4-BE49-F238E27FC236}">
                <a16:creationId xmlns:a16="http://schemas.microsoft.com/office/drawing/2014/main" id="{DE01C210-0ACB-4669-B0B5-B81D0E858305}"/>
              </a:ext>
            </a:extLst>
          </p:cNvPr>
          <p:cNvPicPr>
            <a:picLocks noChangeAspect="1"/>
          </p:cNvPicPr>
          <p:nvPr/>
        </p:nvPicPr>
        <p:blipFill>
          <a:blip r:embed="rId4"/>
          <a:stretch>
            <a:fillRect/>
          </a:stretch>
        </p:blipFill>
        <p:spPr>
          <a:xfrm>
            <a:off x="4333909" y="7963427"/>
            <a:ext cx="1382535" cy="1371990"/>
          </a:xfrm>
          <a:prstGeom prst="rect">
            <a:avLst/>
          </a:prstGeom>
        </p:spPr>
      </p:pic>
      <p:pic>
        <p:nvPicPr>
          <p:cNvPr id="7" name="図 6">
            <a:extLst>
              <a:ext uri="{FF2B5EF4-FFF2-40B4-BE49-F238E27FC236}">
                <a16:creationId xmlns:a16="http://schemas.microsoft.com/office/drawing/2014/main" id="{8164AA66-AD29-424D-9494-8B7D992E7B59}"/>
              </a:ext>
            </a:extLst>
          </p:cNvPr>
          <p:cNvPicPr>
            <a:picLocks noChangeAspect="1"/>
          </p:cNvPicPr>
          <p:nvPr/>
        </p:nvPicPr>
        <p:blipFill>
          <a:blip r:embed="rId5"/>
          <a:stretch>
            <a:fillRect/>
          </a:stretch>
        </p:blipFill>
        <p:spPr>
          <a:xfrm>
            <a:off x="4333909" y="4541289"/>
            <a:ext cx="2102018" cy="3221811"/>
          </a:xfrm>
          <a:prstGeom prst="rect">
            <a:avLst/>
          </a:prstGeom>
        </p:spPr>
      </p:pic>
      <p:sp>
        <p:nvSpPr>
          <p:cNvPr id="36" name="テキスト ボックス 35">
            <a:extLst>
              <a:ext uri="{FF2B5EF4-FFF2-40B4-BE49-F238E27FC236}">
                <a16:creationId xmlns:a16="http://schemas.microsoft.com/office/drawing/2014/main" id="{9B54AEED-B346-4568-B08A-70E3AF0F8F63}"/>
              </a:ext>
            </a:extLst>
          </p:cNvPr>
          <p:cNvSpPr txBox="1"/>
          <p:nvPr/>
        </p:nvSpPr>
        <p:spPr>
          <a:xfrm>
            <a:off x="4470936" y="7750287"/>
            <a:ext cx="2226688" cy="215444"/>
          </a:xfrm>
          <a:prstGeom prst="rect">
            <a:avLst/>
          </a:prstGeom>
          <a:noFill/>
        </p:spPr>
        <p:txBody>
          <a:bodyPr wrap="square" rtlCol="0">
            <a:spAutoFit/>
          </a:bodyPr>
          <a:lstStyle/>
          <a:p>
            <a:r>
              <a:rPr lang="ja-JP" altLang="en-US" sz="800" dirty="0">
                <a:latin typeface="+mn-ea"/>
                <a:ea typeface="+mn-ea"/>
              </a:rPr>
              <a:t>表３　ブロック置き場とラインの関係</a:t>
            </a:r>
          </a:p>
        </p:txBody>
      </p:sp>
      <p:sp>
        <p:nvSpPr>
          <p:cNvPr id="37" name="テキスト ボックス 36">
            <a:extLst>
              <a:ext uri="{FF2B5EF4-FFF2-40B4-BE49-F238E27FC236}">
                <a16:creationId xmlns:a16="http://schemas.microsoft.com/office/drawing/2014/main" id="{DF81A7D0-D8F7-4CD8-84CB-AEF398E77BC7}"/>
              </a:ext>
            </a:extLst>
          </p:cNvPr>
          <p:cNvSpPr txBox="1"/>
          <p:nvPr/>
        </p:nvSpPr>
        <p:spPr>
          <a:xfrm>
            <a:off x="3924626" y="9309620"/>
            <a:ext cx="2722022" cy="215444"/>
          </a:xfrm>
          <a:prstGeom prst="rect">
            <a:avLst/>
          </a:prstGeom>
          <a:noFill/>
        </p:spPr>
        <p:txBody>
          <a:bodyPr wrap="square" rtlCol="0">
            <a:spAutoFit/>
          </a:bodyPr>
          <a:lstStyle/>
          <a:p>
            <a:r>
              <a:rPr lang="ja-JP" altLang="en-US" sz="800" dirty="0">
                <a:latin typeface="+mn-ea"/>
                <a:ea typeface="+mn-ea"/>
              </a:rPr>
              <a:t>表４　パワーブロック置き場とパワースポットの関係</a:t>
            </a:r>
          </a:p>
        </p:txBody>
      </p:sp>
      <p:sp>
        <p:nvSpPr>
          <p:cNvPr id="24" name="テキスト ボックス 23">
            <a:extLst>
              <a:ext uri="{FF2B5EF4-FFF2-40B4-BE49-F238E27FC236}">
                <a16:creationId xmlns:a16="http://schemas.microsoft.com/office/drawing/2014/main" id="{AC9975E4-4C46-470F-A427-2BA0E9A7825B}"/>
              </a:ext>
            </a:extLst>
          </p:cNvPr>
          <p:cNvSpPr txBox="1"/>
          <p:nvPr/>
        </p:nvSpPr>
        <p:spPr>
          <a:xfrm>
            <a:off x="105270" y="1372418"/>
            <a:ext cx="1620957" cy="261610"/>
          </a:xfrm>
          <a:prstGeom prst="rect">
            <a:avLst/>
          </a:prstGeom>
          <a:solidFill>
            <a:schemeClr val="bg1"/>
          </a:solidFill>
        </p:spPr>
        <p:txBody>
          <a:bodyPr wrap="none" rtlCol="0">
            <a:spAutoFit/>
          </a:bodyPr>
          <a:lstStyle/>
          <a:p>
            <a:r>
              <a:rPr kumimoji="1" lang="en-US" altLang="ja-JP" sz="1100" b="1" u="sng" dirty="0">
                <a:latin typeface="+mn-ea"/>
                <a:ea typeface="+mn-ea"/>
              </a:rPr>
              <a:t>2-2.</a:t>
            </a:r>
            <a:r>
              <a:rPr kumimoji="1" lang="ja-JP" altLang="en-US" sz="1100" b="1" u="sng" dirty="0">
                <a:latin typeface="+mn-ea"/>
                <a:ea typeface="+mn-ea"/>
              </a:rPr>
              <a:t>ゲーム要素の定義</a:t>
            </a:r>
          </a:p>
        </p:txBody>
      </p:sp>
      <p:sp>
        <p:nvSpPr>
          <p:cNvPr id="28" name="テキスト ボックス 27">
            <a:extLst>
              <a:ext uri="{FF2B5EF4-FFF2-40B4-BE49-F238E27FC236}">
                <a16:creationId xmlns:a16="http://schemas.microsoft.com/office/drawing/2014/main" id="{AF10831A-BC4A-410B-82DF-7DE29D36E91B}"/>
              </a:ext>
            </a:extLst>
          </p:cNvPr>
          <p:cNvSpPr txBox="1"/>
          <p:nvPr/>
        </p:nvSpPr>
        <p:spPr>
          <a:xfrm>
            <a:off x="21385" y="1563664"/>
            <a:ext cx="6518652" cy="369332"/>
          </a:xfrm>
          <a:prstGeom prst="rect">
            <a:avLst/>
          </a:prstGeom>
          <a:noFill/>
        </p:spPr>
        <p:txBody>
          <a:bodyPr wrap="square" rtlCol="0">
            <a:spAutoFit/>
          </a:bodyPr>
          <a:lstStyle/>
          <a:p>
            <a:r>
              <a:rPr lang="ja-JP" altLang="en-US" sz="900" dirty="0">
                <a:latin typeface="+mn-ea"/>
                <a:ea typeface="+mn-ea"/>
              </a:rPr>
              <a:t>　ボーナスタイム</a:t>
            </a:r>
            <a:r>
              <a:rPr lang="en-US" altLang="ja-JP" sz="900" dirty="0">
                <a:latin typeface="+mn-ea"/>
                <a:ea typeface="+mn-ea"/>
              </a:rPr>
              <a:t>23</a:t>
            </a:r>
            <a:r>
              <a:rPr lang="ja-JP" altLang="en-US" sz="900" dirty="0">
                <a:latin typeface="+mn-ea"/>
                <a:ea typeface="+mn-ea"/>
              </a:rPr>
              <a:t>秒取得のためには、</a:t>
            </a:r>
            <a:r>
              <a:rPr lang="en-US" altLang="ja-JP" sz="900" dirty="0">
                <a:latin typeface="+mn-ea"/>
                <a:ea typeface="+mn-ea"/>
              </a:rPr>
              <a:t>7</a:t>
            </a:r>
            <a:r>
              <a:rPr lang="ja-JP" altLang="en-US" sz="900" dirty="0">
                <a:latin typeface="+mn-ea"/>
                <a:ea typeface="+mn-ea"/>
              </a:rPr>
              <a:t>か所の「パワースポット」のうち</a:t>
            </a:r>
            <a:r>
              <a:rPr lang="en-US" altLang="ja-JP" sz="900" dirty="0">
                <a:latin typeface="+mn-ea"/>
                <a:ea typeface="+mn-ea"/>
              </a:rPr>
              <a:t>4</a:t>
            </a:r>
            <a:r>
              <a:rPr lang="ja-JP" altLang="en-US" sz="900" dirty="0">
                <a:latin typeface="+mn-ea"/>
                <a:ea typeface="+mn-ea"/>
              </a:rPr>
              <a:t>か所（</a:t>
            </a:r>
            <a:r>
              <a:rPr lang="en-US" altLang="ja-JP" sz="900" dirty="0">
                <a:latin typeface="+mn-ea"/>
                <a:ea typeface="+mn-ea"/>
              </a:rPr>
              <a:t>4</a:t>
            </a:r>
            <a:r>
              <a:rPr lang="ja-JP" altLang="en-US" sz="900" dirty="0">
                <a:latin typeface="+mn-ea"/>
                <a:ea typeface="+mn-ea"/>
              </a:rPr>
              <a:t>色）に同色のカラーブロックを設置する必要がある。（</a:t>
            </a:r>
            <a:r>
              <a:rPr lang="en-US" altLang="ja-JP" sz="900" dirty="0">
                <a:latin typeface="+mn-ea"/>
                <a:ea typeface="+mn-ea"/>
              </a:rPr>
              <a:t>1</a:t>
            </a:r>
            <a:r>
              <a:rPr lang="ja-JP" altLang="en-US" sz="900" dirty="0">
                <a:latin typeface="+mn-ea"/>
                <a:ea typeface="+mn-ea"/>
              </a:rPr>
              <a:t>色は必ず重複となる。）上記攻略指針概要を考慮して、問題領域の整理をおこなう。</a:t>
            </a:r>
            <a:endParaRPr lang="en-US" altLang="ja-JP" sz="900" dirty="0">
              <a:latin typeface="+mn-ea"/>
              <a:ea typeface="+mn-ea"/>
            </a:endParaRPr>
          </a:p>
        </p:txBody>
      </p:sp>
      <p:sp>
        <p:nvSpPr>
          <p:cNvPr id="43" name="テキスト ボックス 42">
            <a:extLst>
              <a:ext uri="{FF2B5EF4-FFF2-40B4-BE49-F238E27FC236}">
                <a16:creationId xmlns:a16="http://schemas.microsoft.com/office/drawing/2014/main" id="{DCC6AB69-2CA6-4023-A8B9-4E276CBBC615}"/>
              </a:ext>
            </a:extLst>
          </p:cNvPr>
          <p:cNvSpPr txBox="1"/>
          <p:nvPr/>
        </p:nvSpPr>
        <p:spPr>
          <a:xfrm>
            <a:off x="6579447" y="1337028"/>
            <a:ext cx="1620957" cy="261610"/>
          </a:xfrm>
          <a:prstGeom prst="rect">
            <a:avLst/>
          </a:prstGeom>
          <a:solidFill>
            <a:schemeClr val="bg1"/>
          </a:solidFill>
        </p:spPr>
        <p:txBody>
          <a:bodyPr wrap="none" rtlCol="0">
            <a:spAutoFit/>
          </a:bodyPr>
          <a:lstStyle/>
          <a:p>
            <a:r>
              <a:rPr kumimoji="1" lang="en-US" altLang="ja-JP" sz="1100" b="1" u="sng" dirty="0">
                <a:latin typeface="+mn-ea"/>
                <a:ea typeface="+mn-ea"/>
              </a:rPr>
              <a:t>2-3.</a:t>
            </a:r>
            <a:r>
              <a:rPr kumimoji="1" lang="ja-JP" altLang="en-US" sz="1100" b="1" u="sng" dirty="0">
                <a:latin typeface="+mn-ea"/>
                <a:ea typeface="+mn-ea"/>
              </a:rPr>
              <a:t>走行体の動作定義</a:t>
            </a:r>
          </a:p>
        </p:txBody>
      </p:sp>
      <p:sp>
        <p:nvSpPr>
          <p:cNvPr id="42" name="四角形: 角を丸くする 41">
            <a:extLst>
              <a:ext uri="{FF2B5EF4-FFF2-40B4-BE49-F238E27FC236}">
                <a16:creationId xmlns:a16="http://schemas.microsoft.com/office/drawing/2014/main" id="{16272811-8473-437B-8554-9C053D9B2808}"/>
              </a:ext>
            </a:extLst>
          </p:cNvPr>
          <p:cNvSpPr/>
          <p:nvPr/>
        </p:nvSpPr>
        <p:spPr>
          <a:xfrm>
            <a:off x="60653" y="633420"/>
            <a:ext cx="12696497" cy="728950"/>
          </a:xfrm>
          <a:prstGeom prst="roundRect">
            <a:avLst>
              <a:gd name="adj" fmla="val 4751"/>
            </a:avLst>
          </a:pr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0" name="テキスト ボックス 19">
            <a:extLst>
              <a:ext uri="{FF2B5EF4-FFF2-40B4-BE49-F238E27FC236}">
                <a16:creationId xmlns:a16="http://schemas.microsoft.com/office/drawing/2014/main" id="{DBBE6384-2F6B-4224-AF39-DD450CCF99E4}"/>
              </a:ext>
            </a:extLst>
          </p:cNvPr>
          <p:cNvSpPr txBox="1"/>
          <p:nvPr/>
        </p:nvSpPr>
        <p:spPr>
          <a:xfrm>
            <a:off x="105270" y="566722"/>
            <a:ext cx="1056700" cy="261610"/>
          </a:xfrm>
          <a:prstGeom prst="rect">
            <a:avLst/>
          </a:prstGeom>
          <a:solidFill>
            <a:schemeClr val="bg1"/>
          </a:solidFill>
        </p:spPr>
        <p:txBody>
          <a:bodyPr wrap="none" rtlCol="0">
            <a:spAutoFit/>
          </a:bodyPr>
          <a:lstStyle/>
          <a:p>
            <a:r>
              <a:rPr lang="en-US" altLang="ja-JP" sz="1100" b="1" u="sng" dirty="0">
                <a:latin typeface="+mn-ea"/>
                <a:ea typeface="+mn-ea"/>
              </a:rPr>
              <a:t>2-1.</a:t>
            </a:r>
            <a:r>
              <a:rPr lang="ja-JP" altLang="en-US" sz="1100" b="1" u="sng" dirty="0">
                <a:latin typeface="+mn-ea"/>
                <a:ea typeface="+mn-ea"/>
              </a:rPr>
              <a:t>方針概要</a:t>
            </a:r>
            <a:endParaRPr kumimoji="1" lang="ja-JP" altLang="en-US" sz="1100" b="1" u="sng" dirty="0">
              <a:latin typeface="+mn-ea"/>
              <a:ea typeface="+mn-ea"/>
            </a:endParaRPr>
          </a:p>
        </p:txBody>
      </p:sp>
      <p:sp>
        <p:nvSpPr>
          <p:cNvPr id="21" name="テキスト ボックス 20">
            <a:extLst>
              <a:ext uri="{FF2B5EF4-FFF2-40B4-BE49-F238E27FC236}">
                <a16:creationId xmlns:a16="http://schemas.microsoft.com/office/drawing/2014/main" id="{30A672FE-F6EB-4512-9398-FC8BBAD6AA6E}"/>
              </a:ext>
            </a:extLst>
          </p:cNvPr>
          <p:cNvSpPr txBox="1"/>
          <p:nvPr/>
        </p:nvSpPr>
        <p:spPr>
          <a:xfrm>
            <a:off x="121387" y="757564"/>
            <a:ext cx="12552575" cy="646331"/>
          </a:xfrm>
          <a:prstGeom prst="rect">
            <a:avLst/>
          </a:prstGeom>
          <a:noFill/>
        </p:spPr>
        <p:txBody>
          <a:bodyPr wrap="square" rtlCol="0">
            <a:spAutoFit/>
          </a:bodyPr>
          <a:lstStyle/>
          <a:p>
            <a:pPr marL="361950" indent="-361950"/>
            <a:r>
              <a:rPr lang="ja-JP" altLang="en-US" sz="900" b="1" u="sng" dirty="0">
                <a:latin typeface="+mn-ea"/>
                <a:ea typeface="+mn-ea"/>
              </a:rPr>
              <a:t>目標：</a:t>
            </a:r>
            <a:r>
              <a:rPr lang="ja-JP" altLang="en-US" sz="900" dirty="0">
                <a:latin typeface="+mn-ea"/>
                <a:ea typeface="+mn-ea"/>
              </a:rPr>
              <a:t>ブロック並べで、最短ルートを算出、実行し、制限時間内にボーナスタイム</a:t>
            </a:r>
            <a:r>
              <a:rPr lang="en-US" altLang="ja-JP" sz="900" dirty="0">
                <a:latin typeface="+mn-ea"/>
                <a:ea typeface="+mn-ea"/>
              </a:rPr>
              <a:t>23</a:t>
            </a:r>
            <a:r>
              <a:rPr lang="ja-JP" altLang="en-US" sz="900" dirty="0">
                <a:latin typeface="+mn-ea"/>
                <a:ea typeface="+mn-ea"/>
              </a:rPr>
              <a:t>秒を目指す。</a:t>
            </a:r>
            <a:r>
              <a:rPr lang="en-US" altLang="ja-JP" sz="900" dirty="0">
                <a:latin typeface="+mn-ea"/>
                <a:ea typeface="+mn-ea"/>
              </a:rPr>
              <a:t>(</a:t>
            </a:r>
            <a:r>
              <a:rPr lang="ja-JP" altLang="en-US" sz="900" dirty="0">
                <a:latin typeface="+mn-ea"/>
                <a:ea typeface="+mn-ea"/>
              </a:rPr>
              <a:t>パワーブロックを動かさない範囲で時間内に最高得点を目指す。</a:t>
            </a:r>
            <a:r>
              <a:rPr lang="en-US" altLang="ja-JP" sz="900" dirty="0">
                <a:latin typeface="+mn-ea"/>
                <a:ea typeface="+mn-ea"/>
              </a:rPr>
              <a:t>)</a:t>
            </a:r>
          </a:p>
          <a:p>
            <a:pPr marL="361950" indent="-361950"/>
            <a:r>
              <a:rPr lang="ja-JP" altLang="en-US" sz="900" b="1" u="sng" dirty="0">
                <a:latin typeface="+mn-ea"/>
                <a:ea typeface="+mn-ea"/>
              </a:rPr>
              <a:t>システムの基本方針：</a:t>
            </a:r>
            <a:r>
              <a:rPr lang="ja-JP" altLang="en-US" sz="900" dirty="0">
                <a:latin typeface="+mn-ea"/>
                <a:ea typeface="+mn-ea"/>
              </a:rPr>
              <a:t>ブロック並べは競技開始直前にランダムに設定される「初期位置コード」と「ブロック色情報」より決まるため、事前に動作を決定させることができない。そのため開始後に振舞いを自律的に決定する必要がある。その実現のために「</a:t>
            </a:r>
            <a:r>
              <a:rPr lang="ja-JP" altLang="en-US" sz="900" dirty="0">
                <a:solidFill>
                  <a:srgbClr val="FF0000"/>
                </a:solidFill>
                <a:latin typeface="+mn-ea"/>
                <a:ea typeface="+mn-ea"/>
              </a:rPr>
              <a:t>命令を細かく区切り、それを複数組合わせて動作させるシステム</a:t>
            </a:r>
            <a:r>
              <a:rPr lang="ja-JP" altLang="en-US" sz="900" dirty="0">
                <a:latin typeface="+mn-ea"/>
                <a:ea typeface="+mn-ea"/>
              </a:rPr>
              <a:t>」の作成する。そのシステムには「</a:t>
            </a:r>
            <a:r>
              <a:rPr kumimoji="1" lang="ja-JP" altLang="en-US" sz="900" u="sng" dirty="0">
                <a:solidFill>
                  <a:srgbClr val="FF0000"/>
                </a:solidFill>
                <a:latin typeface="+mn-ea"/>
                <a:ea typeface="+mn-ea"/>
              </a:rPr>
              <a:t>①「初期位置コード」と「ブロック色情報」より命令リストの生成</a:t>
            </a:r>
            <a:r>
              <a:rPr kumimoji="1" lang="ja-JP" altLang="en-US" sz="900" dirty="0">
                <a:latin typeface="+mn-ea"/>
                <a:ea typeface="+mn-ea"/>
              </a:rPr>
              <a:t>」「</a:t>
            </a:r>
            <a:r>
              <a:rPr lang="ja-JP" altLang="en-US" sz="900" u="sng" dirty="0">
                <a:solidFill>
                  <a:srgbClr val="FF0000"/>
                </a:solidFill>
                <a:latin typeface="+mn-ea"/>
                <a:ea typeface="+mn-ea"/>
              </a:rPr>
              <a:t>②各命令の繋ぎ部分を定義</a:t>
            </a:r>
            <a:r>
              <a:rPr lang="ja-JP" altLang="en-US" sz="900" dirty="0">
                <a:latin typeface="+mn-ea"/>
                <a:ea typeface="+mn-ea"/>
              </a:rPr>
              <a:t>」が必要となる。</a:t>
            </a:r>
            <a:r>
              <a:rPr kumimoji="1" lang="ja-JP" altLang="en-US" sz="900" dirty="0">
                <a:latin typeface="+mn-ea"/>
                <a:ea typeface="+mn-ea"/>
              </a:rPr>
              <a:t>また、時間内にゲームを攻略しないといけないので、「</a:t>
            </a:r>
            <a:r>
              <a:rPr kumimoji="1" lang="ja-JP" altLang="en-US" sz="900" u="sng" dirty="0">
                <a:solidFill>
                  <a:srgbClr val="FF0000"/>
                </a:solidFill>
                <a:latin typeface="+mn-ea"/>
                <a:ea typeface="+mn-ea"/>
              </a:rPr>
              <a:t>③効率の良い命令リストの選定</a:t>
            </a:r>
            <a:r>
              <a:rPr kumimoji="1" lang="ja-JP" altLang="en-US" sz="900" dirty="0">
                <a:latin typeface="+mn-ea"/>
                <a:ea typeface="+mn-ea"/>
              </a:rPr>
              <a:t>」も必要となる。</a:t>
            </a:r>
            <a:endParaRPr kumimoji="1" lang="en-US" altLang="ja-JP" sz="900" dirty="0">
              <a:latin typeface="+mn-ea"/>
              <a:ea typeface="+mn-ea"/>
            </a:endParaRPr>
          </a:p>
        </p:txBody>
      </p:sp>
      <p:sp>
        <p:nvSpPr>
          <p:cNvPr id="84" name="テキスト ボックス 83">
            <a:extLst>
              <a:ext uri="{FF2B5EF4-FFF2-40B4-BE49-F238E27FC236}">
                <a16:creationId xmlns:a16="http://schemas.microsoft.com/office/drawing/2014/main" id="{CCA51B84-AE2F-4911-BE51-8077DE590217}"/>
              </a:ext>
            </a:extLst>
          </p:cNvPr>
          <p:cNvSpPr txBox="1"/>
          <p:nvPr/>
        </p:nvSpPr>
        <p:spPr>
          <a:xfrm>
            <a:off x="216021" y="2837850"/>
            <a:ext cx="2905241" cy="588827"/>
          </a:xfrm>
          <a:prstGeom prst="wedgeRectCallout">
            <a:avLst>
              <a:gd name="adj1" fmla="val 74901"/>
              <a:gd name="adj2" fmla="val 22320"/>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pPr marL="180975" indent="-180975"/>
            <a:r>
              <a:rPr kumimoji="1" lang="ja-JP" altLang="en-US" sz="900" b="1" u="sng" dirty="0">
                <a:latin typeface="+mn-ea"/>
              </a:rPr>
              <a:t>ノード</a:t>
            </a:r>
            <a:r>
              <a:rPr kumimoji="1" lang="en-US" altLang="ja-JP" sz="900" dirty="0">
                <a:latin typeface="+mn-ea"/>
              </a:rPr>
              <a:t>…</a:t>
            </a:r>
            <a:r>
              <a:rPr kumimoji="1" lang="ja-JP" altLang="en-US" sz="900" dirty="0">
                <a:latin typeface="+mn-ea"/>
              </a:rPr>
              <a:t>上記「</a:t>
            </a:r>
            <a:r>
              <a:rPr kumimoji="1" lang="ja-JP" altLang="en-US" sz="900" dirty="0">
                <a:solidFill>
                  <a:srgbClr val="FF0000"/>
                </a:solidFill>
                <a:latin typeface="+mn-ea"/>
              </a:rPr>
              <a:t>②各命令の繋ぎ部分を定義</a:t>
            </a:r>
            <a:r>
              <a:rPr kumimoji="1" lang="ja-JP" altLang="en-US" sz="900" dirty="0">
                <a:latin typeface="+mn-ea"/>
              </a:rPr>
              <a:t>」を満たすため、各命令を実行する位置はラインの真ん中にあるノード上と定義する。</a:t>
            </a:r>
            <a:r>
              <a:rPr kumimoji="1" lang="en-US" altLang="ja-JP" sz="900" dirty="0">
                <a:latin typeface="+mn-ea"/>
              </a:rPr>
              <a:t>(</a:t>
            </a:r>
            <a:r>
              <a:rPr kumimoji="1" lang="ja-JP" altLang="en-US" sz="900" dirty="0">
                <a:latin typeface="+mn-ea"/>
              </a:rPr>
              <a:t>開始ライン上のノードは別途定義）</a:t>
            </a:r>
            <a:endParaRPr kumimoji="1" lang="en-US" altLang="ja-JP" sz="900" dirty="0">
              <a:latin typeface="+mn-ea"/>
            </a:endParaRPr>
          </a:p>
        </p:txBody>
      </p:sp>
      <p:sp>
        <p:nvSpPr>
          <p:cNvPr id="85" name="テキスト ボックス 84">
            <a:extLst>
              <a:ext uri="{FF2B5EF4-FFF2-40B4-BE49-F238E27FC236}">
                <a16:creationId xmlns:a16="http://schemas.microsoft.com/office/drawing/2014/main" id="{4866AB78-588E-4DC6-BE6C-07AB073AA96B}"/>
              </a:ext>
            </a:extLst>
          </p:cNvPr>
          <p:cNvSpPr txBox="1"/>
          <p:nvPr/>
        </p:nvSpPr>
        <p:spPr>
          <a:xfrm>
            <a:off x="216021" y="2080063"/>
            <a:ext cx="2923833" cy="713793"/>
          </a:xfrm>
          <a:prstGeom prst="wedgeRectCallout">
            <a:avLst>
              <a:gd name="adj1" fmla="val 73966"/>
              <a:gd name="adj2" fmla="val -8397"/>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pPr marL="180975" indent="-180975"/>
            <a:r>
              <a:rPr lang="ja-JP" altLang="en-US" sz="900" b="1" u="sng" dirty="0">
                <a:latin typeface="+mn-ea"/>
              </a:rPr>
              <a:t>ブロック座標</a:t>
            </a:r>
            <a:r>
              <a:rPr lang="en-US" altLang="ja-JP" sz="900" dirty="0">
                <a:latin typeface="+mn-ea"/>
              </a:rPr>
              <a:t>…</a:t>
            </a:r>
            <a:r>
              <a:rPr lang="ja-JP" altLang="en-US" sz="900" dirty="0">
                <a:latin typeface="+mn-ea"/>
              </a:rPr>
              <a:t>移動回数等を容易にわかるように定義した座標。水平方向を </a:t>
            </a:r>
            <a:r>
              <a:rPr lang="en-US" altLang="ja-JP" sz="900" dirty="0">
                <a:latin typeface="+mn-ea"/>
              </a:rPr>
              <a:t>h</a:t>
            </a:r>
            <a:r>
              <a:rPr lang="ja-JP" altLang="en-US" sz="900" dirty="0">
                <a:latin typeface="+mn-ea"/>
              </a:rPr>
              <a:t>座標。垂直座標を </a:t>
            </a:r>
            <a:r>
              <a:rPr lang="en-US" altLang="ja-JP" sz="900" dirty="0">
                <a:latin typeface="+mn-ea"/>
              </a:rPr>
              <a:t>v</a:t>
            </a:r>
            <a:r>
              <a:rPr lang="ja-JP" altLang="en-US" sz="900" dirty="0">
                <a:latin typeface="+mn-ea"/>
              </a:rPr>
              <a:t>座標とする。各座標は以下の計算式で算出できる。</a:t>
            </a:r>
            <a:endParaRPr lang="en-US" altLang="ja-JP" sz="900" dirty="0">
              <a:latin typeface="+mn-ea"/>
            </a:endParaRPr>
          </a:p>
          <a:p>
            <a:pPr marL="180975" indent="-180975"/>
            <a:r>
              <a:rPr lang="ja-JP" altLang="en-US" sz="900" dirty="0">
                <a:latin typeface="+mn-ea"/>
              </a:rPr>
              <a:t> 　　</a:t>
            </a:r>
            <a:r>
              <a:rPr lang="en-US" altLang="ja-JP" sz="900" dirty="0">
                <a:latin typeface="+mn-ea"/>
              </a:rPr>
              <a:t>h</a:t>
            </a:r>
            <a:r>
              <a:rPr lang="ja-JP" altLang="en-US" sz="900" dirty="0">
                <a:latin typeface="+mn-ea"/>
              </a:rPr>
              <a:t>座標 </a:t>
            </a:r>
            <a:r>
              <a:rPr lang="en-US" altLang="ja-JP" sz="900" dirty="0">
                <a:latin typeface="+mn-ea"/>
              </a:rPr>
              <a:t>= </a:t>
            </a:r>
            <a:r>
              <a:rPr lang="ja-JP" altLang="en-US" sz="900" dirty="0">
                <a:latin typeface="+mn-ea"/>
              </a:rPr>
              <a:t>座標コード </a:t>
            </a:r>
            <a:r>
              <a:rPr lang="en-US" altLang="ja-JP" sz="900" dirty="0">
                <a:latin typeface="+mn-ea"/>
              </a:rPr>
              <a:t>% 4;           </a:t>
            </a:r>
          </a:p>
          <a:p>
            <a:pPr marL="180975" indent="-180975"/>
            <a:r>
              <a:rPr lang="en-US" altLang="ja-JP" sz="900" dirty="0">
                <a:latin typeface="+mn-ea"/>
              </a:rPr>
              <a:t> </a:t>
            </a:r>
            <a:r>
              <a:rPr lang="ja-JP" altLang="en-US" sz="900" dirty="0">
                <a:latin typeface="+mn-ea"/>
              </a:rPr>
              <a:t>　　</a:t>
            </a:r>
            <a:r>
              <a:rPr lang="en-US" altLang="ja-JP" sz="900" dirty="0">
                <a:latin typeface="+mn-ea"/>
              </a:rPr>
              <a:t>v</a:t>
            </a:r>
            <a:r>
              <a:rPr lang="ja-JP" altLang="en-US" sz="900" dirty="0">
                <a:latin typeface="+mn-ea"/>
              </a:rPr>
              <a:t>座標 </a:t>
            </a:r>
            <a:r>
              <a:rPr lang="en-US" altLang="ja-JP" sz="900" dirty="0">
                <a:latin typeface="+mn-ea"/>
              </a:rPr>
              <a:t>= </a:t>
            </a:r>
            <a:r>
              <a:rPr lang="ja-JP" altLang="en-US" sz="900" dirty="0">
                <a:latin typeface="+mn-ea"/>
              </a:rPr>
              <a:t>座標コード </a:t>
            </a:r>
            <a:r>
              <a:rPr lang="en-US" altLang="ja-JP" sz="900" dirty="0">
                <a:latin typeface="+mn-ea"/>
              </a:rPr>
              <a:t>/ 4; </a:t>
            </a:r>
          </a:p>
        </p:txBody>
      </p:sp>
      <p:sp>
        <p:nvSpPr>
          <p:cNvPr id="86" name="テキスト ボックス 85">
            <a:extLst>
              <a:ext uri="{FF2B5EF4-FFF2-40B4-BE49-F238E27FC236}">
                <a16:creationId xmlns:a16="http://schemas.microsoft.com/office/drawing/2014/main" id="{C134FFD7-A6B6-4C86-B7D3-F48BD810C5A8}"/>
              </a:ext>
            </a:extLst>
          </p:cNvPr>
          <p:cNvSpPr txBox="1"/>
          <p:nvPr/>
        </p:nvSpPr>
        <p:spPr>
          <a:xfrm>
            <a:off x="216021" y="3509422"/>
            <a:ext cx="2912279" cy="340757"/>
          </a:xfrm>
          <a:prstGeom prst="wedgeRectCallout">
            <a:avLst>
              <a:gd name="adj1" fmla="val 53083"/>
              <a:gd name="adj2" fmla="val 29300"/>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pPr marL="180975" indent="-180975"/>
            <a:r>
              <a:rPr lang="ja-JP" altLang="en-US" sz="900" b="1" u="sng" dirty="0">
                <a:latin typeface="+mn-ea"/>
              </a:rPr>
              <a:t>相対座標</a:t>
            </a:r>
            <a:r>
              <a:rPr lang="en-US" altLang="ja-JP" sz="900" dirty="0">
                <a:latin typeface="+mn-ea"/>
              </a:rPr>
              <a:t>…</a:t>
            </a:r>
            <a:r>
              <a:rPr lang="ja-JP" altLang="en-US" sz="900" dirty="0">
                <a:latin typeface="+mn-ea"/>
              </a:rPr>
              <a:t>ブロック並べでは座標コード８のブロック置き場の左部を基準とする。</a:t>
            </a:r>
            <a:endParaRPr lang="en-US" altLang="ja-JP" sz="900" dirty="0">
              <a:latin typeface="+mn-ea"/>
            </a:endParaRPr>
          </a:p>
        </p:txBody>
      </p:sp>
      <p:sp>
        <p:nvSpPr>
          <p:cNvPr id="87" name="テキスト ボックス 86">
            <a:extLst>
              <a:ext uri="{FF2B5EF4-FFF2-40B4-BE49-F238E27FC236}">
                <a16:creationId xmlns:a16="http://schemas.microsoft.com/office/drawing/2014/main" id="{176D8781-A4AE-4488-9E5B-7205AE7E0D36}"/>
              </a:ext>
            </a:extLst>
          </p:cNvPr>
          <p:cNvSpPr txBox="1"/>
          <p:nvPr/>
        </p:nvSpPr>
        <p:spPr>
          <a:xfrm>
            <a:off x="136602" y="3865314"/>
            <a:ext cx="3069986" cy="507831"/>
          </a:xfrm>
          <a:prstGeom prst="rect">
            <a:avLst/>
          </a:prstGeom>
          <a:noFill/>
        </p:spPr>
        <p:txBody>
          <a:bodyPr wrap="square" rtlCol="0">
            <a:spAutoFit/>
          </a:bodyPr>
          <a:lstStyle/>
          <a:p>
            <a:pPr marL="180975" indent="-180975"/>
            <a:r>
              <a:rPr lang="ja-JP" altLang="en-US" sz="900" dirty="0">
                <a:latin typeface="+mn-ea"/>
                <a:ea typeface="+mn-ea"/>
              </a:rPr>
              <a:t>・</a:t>
            </a:r>
            <a:r>
              <a:rPr lang="en-US" altLang="ja-JP" sz="900" dirty="0">
                <a:latin typeface="+mn-ea"/>
                <a:ea typeface="+mn-ea"/>
              </a:rPr>
              <a:t>h0 </a:t>
            </a:r>
            <a:r>
              <a:rPr lang="ja-JP" altLang="en-US" sz="900" dirty="0">
                <a:latin typeface="+mn-ea"/>
                <a:ea typeface="+mn-ea"/>
              </a:rPr>
              <a:t>～ </a:t>
            </a:r>
            <a:r>
              <a:rPr lang="en-US" altLang="ja-JP" sz="900" dirty="0">
                <a:latin typeface="+mn-ea"/>
                <a:ea typeface="+mn-ea"/>
              </a:rPr>
              <a:t>h11 …</a:t>
            </a:r>
            <a:r>
              <a:rPr lang="ja-JP" altLang="en-US" sz="900" dirty="0">
                <a:latin typeface="+mn-ea"/>
                <a:ea typeface="+mn-ea"/>
              </a:rPr>
              <a:t> 水平ライン識別番号。</a:t>
            </a:r>
          </a:p>
          <a:p>
            <a:pPr marL="180975" indent="-180975"/>
            <a:r>
              <a:rPr lang="ja-JP" altLang="en-US" sz="900" dirty="0">
                <a:latin typeface="+mn-ea"/>
                <a:ea typeface="+mn-ea"/>
              </a:rPr>
              <a:t>・</a:t>
            </a:r>
            <a:r>
              <a:rPr lang="en-US" altLang="ja-JP" sz="900" dirty="0">
                <a:latin typeface="+mn-ea"/>
                <a:ea typeface="+mn-ea"/>
              </a:rPr>
              <a:t>v0 </a:t>
            </a:r>
            <a:r>
              <a:rPr lang="ja-JP" altLang="en-US" sz="900" dirty="0">
                <a:latin typeface="+mn-ea"/>
                <a:ea typeface="+mn-ea"/>
              </a:rPr>
              <a:t>～ </a:t>
            </a:r>
            <a:r>
              <a:rPr lang="en-US" altLang="ja-JP" sz="900" dirty="0">
                <a:latin typeface="+mn-ea"/>
                <a:ea typeface="+mn-ea"/>
              </a:rPr>
              <a:t>v11 …</a:t>
            </a:r>
            <a:r>
              <a:rPr lang="ja-JP" altLang="en-US" sz="900" dirty="0">
                <a:latin typeface="+mn-ea"/>
                <a:ea typeface="+mn-ea"/>
              </a:rPr>
              <a:t> 垂直ライン識別番号。</a:t>
            </a:r>
            <a:endParaRPr lang="en-US" altLang="ja-JP" sz="900" dirty="0">
              <a:latin typeface="+mn-ea"/>
              <a:ea typeface="+mn-ea"/>
            </a:endParaRPr>
          </a:p>
          <a:p>
            <a:pPr marL="180975" indent="-180975"/>
            <a:r>
              <a:rPr lang="ja-JP" altLang="en-US" sz="900" dirty="0">
                <a:latin typeface="+mn-ea"/>
                <a:ea typeface="+mn-ea"/>
              </a:rPr>
              <a:t>・</a:t>
            </a:r>
            <a:r>
              <a:rPr lang="en-US" altLang="ja-JP" sz="900" dirty="0">
                <a:latin typeface="+mn-ea"/>
                <a:ea typeface="+mn-ea"/>
              </a:rPr>
              <a:t>P0 </a:t>
            </a:r>
            <a:r>
              <a:rPr lang="ja-JP" altLang="en-US" sz="900" dirty="0">
                <a:latin typeface="+mn-ea"/>
                <a:ea typeface="+mn-ea"/>
              </a:rPr>
              <a:t>～ </a:t>
            </a:r>
            <a:r>
              <a:rPr lang="en-US" altLang="ja-JP" sz="900" dirty="0">
                <a:latin typeface="+mn-ea"/>
                <a:ea typeface="+mn-ea"/>
              </a:rPr>
              <a:t>P9 …</a:t>
            </a:r>
            <a:r>
              <a:rPr lang="ja-JP" altLang="en-US" sz="900" dirty="0">
                <a:latin typeface="+mn-ea"/>
                <a:ea typeface="+mn-ea"/>
              </a:rPr>
              <a:t> パワーブロック置き場識別番号。</a:t>
            </a:r>
          </a:p>
        </p:txBody>
      </p:sp>
      <p:sp>
        <p:nvSpPr>
          <p:cNvPr id="77" name="テキスト ボックス 76">
            <a:extLst>
              <a:ext uri="{FF2B5EF4-FFF2-40B4-BE49-F238E27FC236}">
                <a16:creationId xmlns:a16="http://schemas.microsoft.com/office/drawing/2014/main" id="{77B64240-D73A-4935-9CAF-7052F2B994FE}"/>
              </a:ext>
            </a:extLst>
          </p:cNvPr>
          <p:cNvSpPr txBox="1"/>
          <p:nvPr/>
        </p:nvSpPr>
        <p:spPr>
          <a:xfrm>
            <a:off x="6670677" y="3439249"/>
            <a:ext cx="988741" cy="230832"/>
          </a:xfrm>
          <a:prstGeom prst="rect">
            <a:avLst/>
          </a:prstGeom>
          <a:solidFill>
            <a:schemeClr val="bg1"/>
          </a:solidFill>
        </p:spPr>
        <p:txBody>
          <a:bodyPr wrap="none" rtlCol="0">
            <a:noAutofit/>
          </a:bodyPr>
          <a:lstStyle/>
          <a:p>
            <a:r>
              <a:rPr lang="ja-JP" altLang="en-US" sz="900" b="1" u="sng" dirty="0">
                <a:latin typeface="+mn-ea"/>
                <a:ea typeface="+mn-ea"/>
              </a:rPr>
              <a:t>●命令について</a:t>
            </a:r>
            <a:endParaRPr lang="en-US" altLang="ja-JP" sz="900" b="1" u="sng" dirty="0">
              <a:latin typeface="+mn-ea"/>
              <a:ea typeface="+mn-ea"/>
            </a:endParaRPr>
          </a:p>
        </p:txBody>
      </p:sp>
      <p:sp>
        <p:nvSpPr>
          <p:cNvPr id="79" name="テキスト ボックス 78">
            <a:extLst>
              <a:ext uri="{FF2B5EF4-FFF2-40B4-BE49-F238E27FC236}">
                <a16:creationId xmlns:a16="http://schemas.microsoft.com/office/drawing/2014/main" id="{2894451B-8E62-4340-8FD7-DDCC30FA3554}"/>
              </a:ext>
            </a:extLst>
          </p:cNvPr>
          <p:cNvSpPr txBox="1"/>
          <p:nvPr/>
        </p:nvSpPr>
        <p:spPr>
          <a:xfrm>
            <a:off x="6631259" y="6676176"/>
            <a:ext cx="4874941" cy="230832"/>
          </a:xfrm>
          <a:prstGeom prst="rect">
            <a:avLst/>
          </a:prstGeom>
          <a:noFill/>
        </p:spPr>
        <p:txBody>
          <a:bodyPr wrap="square" rtlCol="0">
            <a:spAutoFit/>
          </a:bodyPr>
          <a:lstStyle/>
          <a:p>
            <a:r>
              <a:rPr lang="ja-JP" altLang="en-US" sz="900" dirty="0">
                <a:latin typeface="+mn-ea"/>
                <a:ea typeface="+mn-ea"/>
              </a:rPr>
              <a:t>各重みは以下のように定義する。</a:t>
            </a:r>
            <a:endParaRPr lang="en-US" altLang="ja-JP" sz="900" dirty="0">
              <a:latin typeface="+mn-ea"/>
              <a:ea typeface="+mn-ea"/>
            </a:endParaRPr>
          </a:p>
        </p:txBody>
      </p:sp>
      <p:sp>
        <p:nvSpPr>
          <p:cNvPr id="80" name="テキスト ボックス 79">
            <a:extLst>
              <a:ext uri="{FF2B5EF4-FFF2-40B4-BE49-F238E27FC236}">
                <a16:creationId xmlns:a16="http://schemas.microsoft.com/office/drawing/2014/main" id="{9E8CC075-5D10-4EA2-BC48-266B50B40CAE}"/>
              </a:ext>
            </a:extLst>
          </p:cNvPr>
          <p:cNvSpPr txBox="1"/>
          <p:nvPr/>
        </p:nvSpPr>
        <p:spPr>
          <a:xfrm>
            <a:off x="11870819" y="9001869"/>
            <a:ext cx="797431" cy="200055"/>
          </a:xfrm>
          <a:prstGeom prst="rect">
            <a:avLst/>
          </a:prstGeom>
          <a:noFill/>
        </p:spPr>
        <p:txBody>
          <a:bodyPr wrap="square" rtlCol="0">
            <a:spAutoFit/>
          </a:bodyPr>
          <a:lstStyle/>
          <a:p>
            <a:r>
              <a:rPr lang="en-US" altLang="ja-JP" sz="700" dirty="0">
                <a:latin typeface="+mn-ea"/>
                <a:ea typeface="+mn-ea"/>
              </a:rPr>
              <a:t>* -</a:t>
            </a:r>
            <a:r>
              <a:rPr lang="ja-JP" altLang="en-US" sz="700" dirty="0">
                <a:latin typeface="+mn-ea"/>
                <a:ea typeface="+mn-ea"/>
              </a:rPr>
              <a:t>は指定なし</a:t>
            </a:r>
            <a:endParaRPr lang="en-US" altLang="ja-JP" sz="700" dirty="0">
              <a:latin typeface="+mn-ea"/>
              <a:ea typeface="+mn-ea"/>
            </a:endParaRPr>
          </a:p>
        </p:txBody>
      </p:sp>
      <p:sp>
        <p:nvSpPr>
          <p:cNvPr id="81" name="テキスト ボックス 80">
            <a:extLst>
              <a:ext uri="{FF2B5EF4-FFF2-40B4-BE49-F238E27FC236}">
                <a16:creationId xmlns:a16="http://schemas.microsoft.com/office/drawing/2014/main" id="{70F6AF22-CFBC-4CA9-92AF-669AE8ED4793}"/>
              </a:ext>
            </a:extLst>
          </p:cNvPr>
          <p:cNvSpPr txBox="1"/>
          <p:nvPr/>
        </p:nvSpPr>
        <p:spPr>
          <a:xfrm>
            <a:off x="6574110" y="9106410"/>
            <a:ext cx="6122716" cy="369332"/>
          </a:xfrm>
          <a:prstGeom prst="rect">
            <a:avLst/>
          </a:prstGeom>
          <a:noFill/>
        </p:spPr>
        <p:txBody>
          <a:bodyPr wrap="square" rtlCol="0">
            <a:spAutoFit/>
          </a:bodyPr>
          <a:lstStyle/>
          <a:p>
            <a:r>
              <a:rPr lang="ja-JP" altLang="en-US" sz="900" dirty="0">
                <a:latin typeface="+mn-ea"/>
                <a:ea typeface="+mn-ea"/>
              </a:rPr>
              <a:t>＊重みは開発の進行状況により変化する。また、重みは成功率の低い動作、リスクのありそうな動作に極わずかな値</a:t>
            </a:r>
            <a:r>
              <a:rPr lang="en-US" altLang="ja-JP" sz="900" dirty="0">
                <a:latin typeface="+mn-ea"/>
                <a:ea typeface="+mn-ea"/>
              </a:rPr>
              <a:t>(0.001</a:t>
            </a:r>
            <a:r>
              <a:rPr lang="ja-JP" altLang="en-US" sz="900" dirty="0">
                <a:latin typeface="+mn-ea"/>
                <a:ea typeface="+mn-ea"/>
              </a:rPr>
              <a:t>など</a:t>
            </a:r>
            <a:r>
              <a:rPr lang="en-US" altLang="ja-JP" sz="900" dirty="0">
                <a:latin typeface="+mn-ea"/>
                <a:ea typeface="+mn-ea"/>
              </a:rPr>
              <a:t>)</a:t>
            </a:r>
            <a:r>
              <a:rPr lang="ja-JP" altLang="en-US" sz="900" dirty="0">
                <a:latin typeface="+mn-ea"/>
                <a:ea typeface="+mn-ea"/>
              </a:rPr>
              <a:t>を加え、その命令を避ける命令リスト作成にも利用できる。</a:t>
            </a:r>
            <a:endParaRPr lang="en-US" altLang="ja-JP" sz="900" dirty="0">
              <a:latin typeface="+mn-ea"/>
              <a:ea typeface="+mn-ea"/>
            </a:endParaRPr>
          </a:p>
        </p:txBody>
      </p:sp>
      <p:pic>
        <p:nvPicPr>
          <p:cNvPr id="2" name="図 1">
            <a:extLst>
              <a:ext uri="{FF2B5EF4-FFF2-40B4-BE49-F238E27FC236}">
                <a16:creationId xmlns:a16="http://schemas.microsoft.com/office/drawing/2014/main" id="{93F87359-B366-47CC-AE25-7C07E1C41CA3}"/>
              </a:ext>
            </a:extLst>
          </p:cNvPr>
          <p:cNvPicPr>
            <a:picLocks noChangeAspect="1"/>
          </p:cNvPicPr>
          <p:nvPr/>
        </p:nvPicPr>
        <p:blipFill>
          <a:blip r:embed="rId6"/>
          <a:stretch>
            <a:fillRect/>
          </a:stretch>
        </p:blipFill>
        <p:spPr>
          <a:xfrm>
            <a:off x="108627" y="4814886"/>
            <a:ext cx="4220750" cy="2276487"/>
          </a:xfrm>
          <a:prstGeom prst="rect">
            <a:avLst/>
          </a:prstGeom>
        </p:spPr>
      </p:pic>
      <p:sp>
        <p:nvSpPr>
          <p:cNvPr id="34" name="テキスト ボックス 33">
            <a:extLst>
              <a:ext uri="{FF2B5EF4-FFF2-40B4-BE49-F238E27FC236}">
                <a16:creationId xmlns:a16="http://schemas.microsoft.com/office/drawing/2014/main" id="{493D7980-328C-49D1-BA29-72C0532E6416}"/>
              </a:ext>
            </a:extLst>
          </p:cNvPr>
          <p:cNvSpPr txBox="1"/>
          <p:nvPr/>
        </p:nvSpPr>
        <p:spPr>
          <a:xfrm>
            <a:off x="163590" y="9321968"/>
            <a:ext cx="2059695" cy="215444"/>
          </a:xfrm>
          <a:prstGeom prst="rect">
            <a:avLst/>
          </a:prstGeom>
          <a:noFill/>
        </p:spPr>
        <p:txBody>
          <a:bodyPr wrap="square" rtlCol="0">
            <a:spAutoFit/>
          </a:bodyPr>
          <a:lstStyle/>
          <a:p>
            <a:r>
              <a:rPr lang="ja-JP" altLang="en-US" sz="800" dirty="0">
                <a:latin typeface="+mn-ea"/>
                <a:ea typeface="+mn-ea"/>
              </a:rPr>
              <a:t>表１　カラーブロック置き場の属性一覧</a:t>
            </a:r>
          </a:p>
        </p:txBody>
      </p:sp>
      <p:sp>
        <p:nvSpPr>
          <p:cNvPr id="35" name="テキスト ボックス 34">
            <a:extLst>
              <a:ext uri="{FF2B5EF4-FFF2-40B4-BE49-F238E27FC236}">
                <a16:creationId xmlns:a16="http://schemas.microsoft.com/office/drawing/2014/main" id="{D6619174-8DBC-42C5-A8A6-ACD97382237C}"/>
              </a:ext>
            </a:extLst>
          </p:cNvPr>
          <p:cNvSpPr txBox="1"/>
          <p:nvPr/>
        </p:nvSpPr>
        <p:spPr>
          <a:xfrm>
            <a:off x="2352204" y="9296316"/>
            <a:ext cx="1640561" cy="215444"/>
          </a:xfrm>
          <a:prstGeom prst="rect">
            <a:avLst/>
          </a:prstGeom>
          <a:noFill/>
        </p:spPr>
        <p:txBody>
          <a:bodyPr wrap="square" rtlCol="0">
            <a:spAutoFit/>
          </a:bodyPr>
          <a:lstStyle/>
          <a:p>
            <a:r>
              <a:rPr lang="ja-JP" altLang="en-US" sz="800" dirty="0">
                <a:latin typeface="+mn-ea"/>
                <a:ea typeface="+mn-ea"/>
              </a:rPr>
              <a:t>表２　ライン上のノードの属性</a:t>
            </a:r>
          </a:p>
        </p:txBody>
      </p:sp>
      <p:pic>
        <p:nvPicPr>
          <p:cNvPr id="9" name="図 8">
            <a:extLst>
              <a:ext uri="{FF2B5EF4-FFF2-40B4-BE49-F238E27FC236}">
                <a16:creationId xmlns:a16="http://schemas.microsoft.com/office/drawing/2014/main" id="{9E7F7571-2C26-4B77-9077-573804471EA4}"/>
              </a:ext>
            </a:extLst>
          </p:cNvPr>
          <p:cNvPicPr>
            <a:picLocks noChangeAspect="1"/>
          </p:cNvPicPr>
          <p:nvPr/>
        </p:nvPicPr>
        <p:blipFill>
          <a:blip r:embed="rId7"/>
          <a:stretch>
            <a:fillRect/>
          </a:stretch>
        </p:blipFill>
        <p:spPr>
          <a:xfrm>
            <a:off x="171187" y="7096135"/>
            <a:ext cx="2059695" cy="2242494"/>
          </a:xfrm>
          <a:prstGeom prst="rect">
            <a:avLst/>
          </a:prstGeom>
        </p:spPr>
      </p:pic>
      <p:pic>
        <p:nvPicPr>
          <p:cNvPr id="16" name="図 15">
            <a:extLst>
              <a:ext uri="{FF2B5EF4-FFF2-40B4-BE49-F238E27FC236}">
                <a16:creationId xmlns:a16="http://schemas.microsoft.com/office/drawing/2014/main" id="{9373C72F-6C6A-4442-8182-95FED0693A56}"/>
              </a:ext>
            </a:extLst>
          </p:cNvPr>
          <p:cNvPicPr>
            <a:picLocks noChangeAspect="1"/>
          </p:cNvPicPr>
          <p:nvPr/>
        </p:nvPicPr>
        <p:blipFill>
          <a:blip r:embed="rId8"/>
          <a:stretch>
            <a:fillRect/>
          </a:stretch>
        </p:blipFill>
        <p:spPr>
          <a:xfrm>
            <a:off x="2314225" y="7104248"/>
            <a:ext cx="1913918" cy="1750470"/>
          </a:xfrm>
          <a:prstGeom prst="rect">
            <a:avLst/>
          </a:prstGeom>
        </p:spPr>
      </p:pic>
      <p:pic>
        <p:nvPicPr>
          <p:cNvPr id="17" name="図 16">
            <a:extLst>
              <a:ext uri="{FF2B5EF4-FFF2-40B4-BE49-F238E27FC236}">
                <a16:creationId xmlns:a16="http://schemas.microsoft.com/office/drawing/2014/main" id="{8570E929-EF2C-4ECB-B3BB-ACC13688BDB9}"/>
              </a:ext>
            </a:extLst>
          </p:cNvPr>
          <p:cNvPicPr>
            <a:picLocks noChangeAspect="1"/>
          </p:cNvPicPr>
          <p:nvPr/>
        </p:nvPicPr>
        <p:blipFill>
          <a:blip r:embed="rId9"/>
          <a:stretch>
            <a:fillRect/>
          </a:stretch>
        </p:blipFill>
        <p:spPr>
          <a:xfrm>
            <a:off x="2326581" y="8889312"/>
            <a:ext cx="931095" cy="378480"/>
          </a:xfrm>
          <a:prstGeom prst="rect">
            <a:avLst/>
          </a:prstGeom>
        </p:spPr>
      </p:pic>
      <p:sp>
        <p:nvSpPr>
          <p:cNvPr id="88" name="テキスト ボックス 87">
            <a:extLst>
              <a:ext uri="{FF2B5EF4-FFF2-40B4-BE49-F238E27FC236}">
                <a16:creationId xmlns:a16="http://schemas.microsoft.com/office/drawing/2014/main" id="{E9725E80-D639-40E2-854B-FA517D0791F8}"/>
              </a:ext>
            </a:extLst>
          </p:cNvPr>
          <p:cNvSpPr txBox="1"/>
          <p:nvPr/>
        </p:nvSpPr>
        <p:spPr>
          <a:xfrm>
            <a:off x="8523691" y="6626431"/>
            <a:ext cx="2769775"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2-3</a:t>
            </a:r>
            <a:r>
              <a:rPr lang="ja-JP" altLang="en-US" sz="800" dirty="0">
                <a:latin typeface="+mn-ea"/>
                <a:ea typeface="+mn-ea"/>
              </a:rPr>
              <a:t>　ブロック並べに必要な命令と動作の関係</a:t>
            </a:r>
          </a:p>
        </p:txBody>
      </p:sp>
      <p:sp>
        <p:nvSpPr>
          <p:cNvPr id="89" name="テキスト ボックス 88">
            <a:extLst>
              <a:ext uri="{FF2B5EF4-FFF2-40B4-BE49-F238E27FC236}">
                <a16:creationId xmlns:a16="http://schemas.microsoft.com/office/drawing/2014/main" id="{BAB6154A-F718-4BF0-A010-EE32B8D26CB4}"/>
              </a:ext>
            </a:extLst>
          </p:cNvPr>
          <p:cNvSpPr txBox="1"/>
          <p:nvPr/>
        </p:nvSpPr>
        <p:spPr>
          <a:xfrm>
            <a:off x="8652796" y="8993223"/>
            <a:ext cx="2344653" cy="215444"/>
          </a:xfrm>
          <a:prstGeom prst="rect">
            <a:avLst/>
          </a:prstGeom>
          <a:noFill/>
        </p:spPr>
        <p:txBody>
          <a:bodyPr wrap="square" rtlCol="0">
            <a:spAutoFit/>
          </a:bodyPr>
          <a:lstStyle/>
          <a:p>
            <a:r>
              <a:rPr lang="ja-JP" altLang="en-US" sz="800" dirty="0">
                <a:latin typeface="+mn-ea"/>
                <a:ea typeface="+mn-ea"/>
              </a:rPr>
              <a:t>表</a:t>
            </a:r>
            <a:r>
              <a:rPr lang="en-US" altLang="ja-JP" sz="800" dirty="0">
                <a:latin typeface="+mn-ea"/>
                <a:ea typeface="+mn-ea"/>
              </a:rPr>
              <a:t>5</a:t>
            </a:r>
            <a:r>
              <a:rPr lang="ja-JP" altLang="en-US" sz="800" dirty="0">
                <a:latin typeface="+mn-ea"/>
                <a:ea typeface="+mn-ea"/>
              </a:rPr>
              <a:t>　命令と重み一覧</a:t>
            </a:r>
            <a:endParaRPr lang="en-US" altLang="ja-JP" sz="800" dirty="0">
              <a:latin typeface="+mn-ea"/>
              <a:ea typeface="+mn-ea"/>
            </a:endParaRPr>
          </a:p>
        </p:txBody>
      </p:sp>
      <p:pic>
        <p:nvPicPr>
          <p:cNvPr id="3" name="図 2">
            <a:extLst>
              <a:ext uri="{FF2B5EF4-FFF2-40B4-BE49-F238E27FC236}">
                <a16:creationId xmlns:a16="http://schemas.microsoft.com/office/drawing/2014/main" id="{5209F311-FF0B-4775-966E-5DE67AE61997}"/>
              </a:ext>
            </a:extLst>
          </p:cNvPr>
          <p:cNvPicPr>
            <a:picLocks noChangeAspect="1"/>
          </p:cNvPicPr>
          <p:nvPr/>
        </p:nvPicPr>
        <p:blipFill>
          <a:blip r:embed="rId10"/>
          <a:stretch>
            <a:fillRect/>
          </a:stretch>
        </p:blipFill>
        <p:spPr>
          <a:xfrm>
            <a:off x="6655353" y="4044753"/>
            <a:ext cx="5909366" cy="1275148"/>
          </a:xfrm>
          <a:prstGeom prst="rect">
            <a:avLst/>
          </a:prstGeom>
        </p:spPr>
      </p:pic>
      <p:sp>
        <p:nvSpPr>
          <p:cNvPr id="45" name="テキスト ボックス 44">
            <a:extLst>
              <a:ext uri="{FF2B5EF4-FFF2-40B4-BE49-F238E27FC236}">
                <a16:creationId xmlns:a16="http://schemas.microsoft.com/office/drawing/2014/main" id="{991AAB4C-6436-4568-A0E4-1D090117C46C}"/>
              </a:ext>
            </a:extLst>
          </p:cNvPr>
          <p:cNvSpPr txBox="1"/>
          <p:nvPr/>
        </p:nvSpPr>
        <p:spPr>
          <a:xfrm>
            <a:off x="6545535" y="3600357"/>
            <a:ext cx="6183879" cy="507831"/>
          </a:xfrm>
          <a:prstGeom prst="rect">
            <a:avLst/>
          </a:prstGeom>
          <a:noFill/>
        </p:spPr>
        <p:txBody>
          <a:bodyPr wrap="square" rtlCol="0">
            <a:spAutoFit/>
          </a:bodyPr>
          <a:lstStyle/>
          <a:p>
            <a:r>
              <a:rPr lang="ja-JP" altLang="en-US" sz="900" dirty="0">
                <a:latin typeface="+mn-ea"/>
                <a:ea typeface="+mn-ea"/>
              </a:rPr>
              <a:t>　「</a:t>
            </a:r>
            <a:r>
              <a:rPr lang="ja-JP" altLang="en-US" sz="900" u="sng" dirty="0">
                <a:solidFill>
                  <a:srgbClr val="FF0000"/>
                </a:solidFill>
                <a:latin typeface="+mn-ea"/>
                <a:ea typeface="+mn-ea"/>
              </a:rPr>
              <a:t>③効率の良い命令リストの選定</a:t>
            </a:r>
            <a:r>
              <a:rPr lang="ja-JP" altLang="en-US" sz="900" dirty="0">
                <a:latin typeface="+mn-ea"/>
                <a:ea typeface="+mn-ea"/>
              </a:rPr>
              <a:t>」をするために、経過時間の予想が必要となる。予想経過時間は「走行体の動作によって違うもの」として考察する。この予想走行時間をノードを直線移動を基準とした「</a:t>
            </a:r>
            <a:r>
              <a:rPr lang="ja-JP" altLang="en-US" sz="900" b="1" u="sng" dirty="0">
                <a:solidFill>
                  <a:srgbClr val="FF0000"/>
                </a:solidFill>
                <a:latin typeface="+mn-ea"/>
                <a:ea typeface="+mn-ea"/>
              </a:rPr>
              <a:t>重み</a:t>
            </a:r>
            <a:r>
              <a:rPr lang="ja-JP" altLang="en-US" sz="900" dirty="0">
                <a:latin typeface="+mn-ea"/>
                <a:ea typeface="+mn-ea"/>
              </a:rPr>
              <a:t>」と定義し、分析していく。一つのブロックを決められた場所に動かすには以下の手順が必要となる。</a:t>
            </a:r>
            <a:endParaRPr lang="en-US" altLang="ja-JP" sz="900" dirty="0">
              <a:latin typeface="+mn-ea"/>
              <a:ea typeface="+mn-ea"/>
            </a:endParaRPr>
          </a:p>
        </p:txBody>
      </p:sp>
      <p:sp>
        <p:nvSpPr>
          <p:cNvPr id="59" name="テキスト ボックス 58">
            <a:extLst>
              <a:ext uri="{FF2B5EF4-FFF2-40B4-BE49-F238E27FC236}">
                <a16:creationId xmlns:a16="http://schemas.microsoft.com/office/drawing/2014/main" id="{5679C8E1-591F-44DE-BAF8-F3270C149AAC}"/>
              </a:ext>
            </a:extLst>
          </p:cNvPr>
          <p:cNvSpPr txBox="1"/>
          <p:nvPr/>
        </p:nvSpPr>
        <p:spPr>
          <a:xfrm>
            <a:off x="3846786" y="4331396"/>
            <a:ext cx="2006286"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2-1</a:t>
            </a:r>
            <a:r>
              <a:rPr lang="ja-JP" altLang="en-US" sz="800" dirty="0">
                <a:latin typeface="+mn-ea"/>
                <a:ea typeface="+mn-ea"/>
              </a:rPr>
              <a:t>　ブロック並べエリア分析</a:t>
            </a:r>
          </a:p>
        </p:txBody>
      </p:sp>
      <p:sp>
        <p:nvSpPr>
          <p:cNvPr id="62" name="四角形: 角を丸くする 61">
            <a:extLst>
              <a:ext uri="{FF2B5EF4-FFF2-40B4-BE49-F238E27FC236}">
                <a16:creationId xmlns:a16="http://schemas.microsoft.com/office/drawing/2014/main" id="{CF590F81-6684-4504-A523-C77E90DFD6AF}"/>
              </a:ext>
            </a:extLst>
          </p:cNvPr>
          <p:cNvSpPr/>
          <p:nvPr/>
        </p:nvSpPr>
        <p:spPr>
          <a:xfrm>
            <a:off x="7750875" y="3468028"/>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sp>
        <p:nvSpPr>
          <p:cNvPr id="64" name="テキスト ボックス 63">
            <a:extLst>
              <a:ext uri="{FF2B5EF4-FFF2-40B4-BE49-F238E27FC236}">
                <a16:creationId xmlns:a16="http://schemas.microsoft.com/office/drawing/2014/main" id="{05789081-6217-4E27-BA60-1839D0B71C6B}"/>
              </a:ext>
            </a:extLst>
          </p:cNvPr>
          <p:cNvSpPr txBox="1"/>
          <p:nvPr/>
        </p:nvSpPr>
        <p:spPr>
          <a:xfrm>
            <a:off x="-12390" y="60403"/>
            <a:ext cx="2592376" cy="523220"/>
          </a:xfrm>
          <a:prstGeom prst="rect">
            <a:avLst/>
          </a:prstGeom>
          <a:noFill/>
        </p:spPr>
        <p:txBody>
          <a:bodyPr wrap="none" rtlCol="0">
            <a:spAutoFit/>
          </a:bodyPr>
          <a:lstStyle/>
          <a:p>
            <a:pPr algn="l"/>
            <a:r>
              <a:rPr lang="en-US" altLang="ja-JP" sz="2800" b="1" dirty="0">
                <a:solidFill>
                  <a:schemeClr val="bg1"/>
                </a:solidFill>
                <a:latin typeface="+mn-ea"/>
                <a:ea typeface="+mn-ea"/>
              </a:rPr>
              <a:t>2.</a:t>
            </a:r>
            <a:r>
              <a:rPr lang="ja-JP" altLang="en-US" sz="2800" b="1" dirty="0">
                <a:solidFill>
                  <a:schemeClr val="bg1"/>
                </a:solidFill>
                <a:latin typeface="+mn-ea"/>
                <a:ea typeface="+mn-ea"/>
              </a:rPr>
              <a:t>分析</a:t>
            </a:r>
            <a:r>
              <a:rPr kumimoji="1" lang="ja-JP" altLang="en-US" sz="2800" b="1" dirty="0">
                <a:solidFill>
                  <a:schemeClr val="bg1"/>
                </a:solidFill>
                <a:latin typeface="+mn-ea"/>
                <a:ea typeface="+mn-ea"/>
              </a:rPr>
              <a:t>モデル</a:t>
            </a:r>
            <a:r>
              <a:rPr kumimoji="1" lang="en-US" altLang="ja-JP" sz="2800" b="1" dirty="0">
                <a:solidFill>
                  <a:schemeClr val="bg1"/>
                </a:solidFill>
                <a:latin typeface="+mn-ea"/>
                <a:ea typeface="+mn-ea"/>
              </a:rPr>
              <a:t>1</a:t>
            </a:r>
            <a:endParaRPr kumimoji="1" lang="ja-JP" altLang="en-US" sz="2800" b="1" dirty="0">
              <a:solidFill>
                <a:schemeClr val="bg1"/>
              </a:solidFill>
              <a:latin typeface="+mn-ea"/>
              <a:ea typeface="+mn-ea"/>
            </a:endParaRPr>
          </a:p>
        </p:txBody>
      </p:sp>
      <p:pic>
        <p:nvPicPr>
          <p:cNvPr id="65" name="図 64">
            <a:extLst>
              <a:ext uri="{FF2B5EF4-FFF2-40B4-BE49-F238E27FC236}">
                <a16:creationId xmlns:a16="http://schemas.microsoft.com/office/drawing/2014/main" id="{447642CF-AF31-4DEF-B1FD-4A5A6325BBA8}"/>
              </a:ext>
            </a:extLst>
          </p:cNvPr>
          <p:cNvPicPr>
            <a:picLocks noChangeAspect="1"/>
          </p:cNvPicPr>
          <p:nvPr/>
        </p:nvPicPr>
        <p:blipFill>
          <a:blip r:embed="rId11"/>
          <a:stretch>
            <a:fillRect/>
          </a:stretch>
        </p:blipFill>
        <p:spPr>
          <a:xfrm rot="388191">
            <a:off x="8112418" y="69919"/>
            <a:ext cx="519958" cy="450027"/>
          </a:xfrm>
          <a:prstGeom prst="rect">
            <a:avLst/>
          </a:prstGeom>
          <a:effectLst>
            <a:glow rad="38100">
              <a:schemeClr val="bg1"/>
            </a:glow>
          </a:effectLst>
        </p:spPr>
      </p:pic>
      <p:sp>
        <p:nvSpPr>
          <p:cNvPr id="19" name="思考の吹き出し: 雲形 18">
            <a:extLst>
              <a:ext uri="{FF2B5EF4-FFF2-40B4-BE49-F238E27FC236}">
                <a16:creationId xmlns:a16="http://schemas.microsoft.com/office/drawing/2014/main" id="{30B7950C-2CBB-445C-AC43-8E9138AF3359}"/>
              </a:ext>
            </a:extLst>
          </p:cNvPr>
          <p:cNvSpPr/>
          <p:nvPr/>
        </p:nvSpPr>
        <p:spPr>
          <a:xfrm rot="18692846" flipH="1">
            <a:off x="7738838" y="235397"/>
            <a:ext cx="241160" cy="334168"/>
          </a:xfrm>
          <a:prstGeom prst="cloudCallout">
            <a:avLst>
              <a:gd name="adj1" fmla="val -51941"/>
              <a:gd name="adj2" fmla="val 78765"/>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0" name="四角形: 角を丸くする 89">
            <a:extLst>
              <a:ext uri="{FF2B5EF4-FFF2-40B4-BE49-F238E27FC236}">
                <a16:creationId xmlns:a16="http://schemas.microsoft.com/office/drawing/2014/main" id="{D16ED908-D0CC-4D7B-AD50-95DD3FFE30EA}"/>
              </a:ext>
            </a:extLst>
          </p:cNvPr>
          <p:cNvSpPr/>
          <p:nvPr/>
        </p:nvSpPr>
        <p:spPr>
          <a:xfrm>
            <a:off x="6581902" y="1648052"/>
            <a:ext cx="6092059" cy="1774194"/>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AF5A067-B39F-45A1-B258-B21D6A82C6F9}"/>
              </a:ext>
            </a:extLst>
          </p:cNvPr>
          <p:cNvSpPr txBox="1"/>
          <p:nvPr/>
        </p:nvSpPr>
        <p:spPr>
          <a:xfrm>
            <a:off x="6684624" y="1531971"/>
            <a:ext cx="1562059" cy="230832"/>
          </a:xfrm>
          <a:prstGeom prst="rect">
            <a:avLst/>
          </a:prstGeom>
          <a:solidFill>
            <a:schemeClr val="bg1"/>
          </a:solidFill>
        </p:spPr>
        <p:txBody>
          <a:bodyPr wrap="none" rtlCol="0">
            <a:noAutofit/>
          </a:bodyPr>
          <a:lstStyle/>
          <a:p>
            <a:r>
              <a:rPr lang="ja-JP" altLang="en-US" sz="900" b="1" u="sng" dirty="0">
                <a:latin typeface="+mn-ea"/>
                <a:ea typeface="+mn-ea"/>
              </a:rPr>
              <a:t>●向きと移動方向について</a:t>
            </a:r>
            <a:endParaRPr lang="en-US" altLang="ja-JP" sz="900" b="1" u="sng" dirty="0">
              <a:latin typeface="+mn-ea"/>
              <a:ea typeface="+mn-ea"/>
            </a:endParaRPr>
          </a:p>
        </p:txBody>
      </p:sp>
      <p:pic>
        <p:nvPicPr>
          <p:cNvPr id="69" name="図 68">
            <a:extLst>
              <a:ext uri="{FF2B5EF4-FFF2-40B4-BE49-F238E27FC236}">
                <a16:creationId xmlns:a16="http://schemas.microsoft.com/office/drawing/2014/main" id="{34BDD9F2-E1D0-4E1F-8D57-5500F6ADAE1D}"/>
              </a:ext>
            </a:extLst>
          </p:cNvPr>
          <p:cNvPicPr>
            <a:picLocks noChangeAspect="1"/>
          </p:cNvPicPr>
          <p:nvPr/>
        </p:nvPicPr>
        <p:blipFill>
          <a:blip r:embed="rId12"/>
          <a:stretch>
            <a:fillRect/>
          </a:stretch>
        </p:blipFill>
        <p:spPr>
          <a:xfrm>
            <a:off x="6624190" y="1954135"/>
            <a:ext cx="1480042" cy="1262969"/>
          </a:xfrm>
          <a:prstGeom prst="rect">
            <a:avLst/>
          </a:prstGeom>
        </p:spPr>
      </p:pic>
      <p:sp>
        <p:nvSpPr>
          <p:cNvPr id="70" name="テキスト ボックス 69">
            <a:extLst>
              <a:ext uri="{FF2B5EF4-FFF2-40B4-BE49-F238E27FC236}">
                <a16:creationId xmlns:a16="http://schemas.microsoft.com/office/drawing/2014/main" id="{D9E43632-8D25-4CE6-9E34-9D2F12F81914}"/>
              </a:ext>
            </a:extLst>
          </p:cNvPr>
          <p:cNvSpPr txBox="1"/>
          <p:nvPr/>
        </p:nvSpPr>
        <p:spPr>
          <a:xfrm>
            <a:off x="6592193" y="1693709"/>
            <a:ext cx="6091309" cy="369332"/>
          </a:xfrm>
          <a:prstGeom prst="rect">
            <a:avLst/>
          </a:prstGeom>
          <a:noFill/>
        </p:spPr>
        <p:txBody>
          <a:bodyPr wrap="square" rtlCol="0">
            <a:spAutoFit/>
          </a:bodyPr>
          <a:lstStyle/>
          <a:p>
            <a:r>
              <a:rPr lang="ja-JP" altLang="en-US" sz="900" dirty="0">
                <a:latin typeface="+mn-ea"/>
                <a:ea typeface="+mn-ea"/>
              </a:rPr>
              <a:t>　走行体が命令を受けるとき、必ずブロック置き場に関連したラインのノード上に「△ｈ」「△ｖ」「▼ｈ」「▼ｖ」のいずれかにいる状態（方角と定義する）とみる。その関係は左下図の通り。</a:t>
            </a:r>
            <a:endParaRPr lang="en-US" altLang="ja-JP" sz="900" dirty="0">
              <a:latin typeface="+mn-ea"/>
              <a:ea typeface="+mn-ea"/>
            </a:endParaRPr>
          </a:p>
        </p:txBody>
      </p:sp>
      <p:pic>
        <p:nvPicPr>
          <p:cNvPr id="71" name="図 70">
            <a:extLst>
              <a:ext uri="{FF2B5EF4-FFF2-40B4-BE49-F238E27FC236}">
                <a16:creationId xmlns:a16="http://schemas.microsoft.com/office/drawing/2014/main" id="{92134D02-C390-487E-8BC5-552CB79EB983}"/>
              </a:ext>
            </a:extLst>
          </p:cNvPr>
          <p:cNvPicPr>
            <a:picLocks noChangeAspect="1"/>
          </p:cNvPicPr>
          <p:nvPr/>
        </p:nvPicPr>
        <p:blipFill>
          <a:blip r:embed="rId13"/>
          <a:stretch>
            <a:fillRect/>
          </a:stretch>
        </p:blipFill>
        <p:spPr>
          <a:xfrm>
            <a:off x="11076162" y="2581596"/>
            <a:ext cx="722700" cy="801780"/>
          </a:xfrm>
          <a:prstGeom prst="rect">
            <a:avLst/>
          </a:prstGeom>
        </p:spPr>
      </p:pic>
      <p:pic>
        <p:nvPicPr>
          <p:cNvPr id="72" name="図 71">
            <a:extLst>
              <a:ext uri="{FF2B5EF4-FFF2-40B4-BE49-F238E27FC236}">
                <a16:creationId xmlns:a16="http://schemas.microsoft.com/office/drawing/2014/main" id="{2EA09C91-9F3E-4370-B046-8A77C7EBC044}"/>
              </a:ext>
            </a:extLst>
          </p:cNvPr>
          <p:cNvPicPr>
            <a:picLocks noChangeAspect="1"/>
          </p:cNvPicPr>
          <p:nvPr/>
        </p:nvPicPr>
        <p:blipFill>
          <a:blip r:embed="rId14"/>
          <a:stretch>
            <a:fillRect/>
          </a:stretch>
        </p:blipFill>
        <p:spPr>
          <a:xfrm>
            <a:off x="11876983" y="2580152"/>
            <a:ext cx="722700" cy="801780"/>
          </a:xfrm>
          <a:prstGeom prst="rect">
            <a:avLst/>
          </a:prstGeom>
        </p:spPr>
      </p:pic>
      <p:pic>
        <p:nvPicPr>
          <p:cNvPr id="73" name="図 72">
            <a:extLst>
              <a:ext uri="{FF2B5EF4-FFF2-40B4-BE49-F238E27FC236}">
                <a16:creationId xmlns:a16="http://schemas.microsoft.com/office/drawing/2014/main" id="{5540AFA1-3A29-4974-B9E0-DE0D7664A630}"/>
              </a:ext>
            </a:extLst>
          </p:cNvPr>
          <p:cNvPicPr>
            <a:picLocks noChangeAspect="1"/>
          </p:cNvPicPr>
          <p:nvPr/>
        </p:nvPicPr>
        <p:blipFill>
          <a:blip r:embed="rId15"/>
          <a:stretch>
            <a:fillRect/>
          </a:stretch>
        </p:blipFill>
        <p:spPr>
          <a:xfrm>
            <a:off x="10275341" y="2589316"/>
            <a:ext cx="722700" cy="801780"/>
          </a:xfrm>
          <a:prstGeom prst="rect">
            <a:avLst/>
          </a:prstGeom>
        </p:spPr>
      </p:pic>
      <p:sp>
        <p:nvSpPr>
          <p:cNvPr id="74" name="テキスト ボックス 73">
            <a:extLst>
              <a:ext uri="{FF2B5EF4-FFF2-40B4-BE49-F238E27FC236}">
                <a16:creationId xmlns:a16="http://schemas.microsoft.com/office/drawing/2014/main" id="{95C805E7-9DA2-40A4-86B3-4A5D5304445E}"/>
              </a:ext>
            </a:extLst>
          </p:cNvPr>
          <p:cNvSpPr txBox="1"/>
          <p:nvPr/>
        </p:nvSpPr>
        <p:spPr>
          <a:xfrm>
            <a:off x="10369491" y="2190920"/>
            <a:ext cx="2242230" cy="369332"/>
          </a:xfrm>
          <a:prstGeom prst="rect">
            <a:avLst/>
          </a:prstGeom>
          <a:noFill/>
        </p:spPr>
        <p:txBody>
          <a:bodyPr wrap="square" rtlCol="0">
            <a:spAutoFit/>
          </a:bodyPr>
          <a:lstStyle/>
          <a:p>
            <a:r>
              <a:rPr lang="ja-JP" altLang="en-US" sz="900" b="1" dirty="0">
                <a:solidFill>
                  <a:schemeClr val="accent1">
                    <a:lumMod val="75000"/>
                  </a:schemeClr>
                </a:solidFill>
                <a:latin typeface="+mn-ea"/>
                <a:ea typeface="+mn-ea"/>
              </a:rPr>
              <a:t>移動方向値 </a:t>
            </a:r>
            <a:r>
              <a:rPr lang="en-US" altLang="ja-JP" sz="900" b="1" dirty="0">
                <a:solidFill>
                  <a:schemeClr val="accent1">
                    <a:lumMod val="75000"/>
                  </a:schemeClr>
                </a:solidFill>
                <a:latin typeface="+mn-ea"/>
                <a:ea typeface="+mn-ea"/>
              </a:rPr>
              <a:t>= (</a:t>
            </a:r>
            <a:r>
              <a:rPr lang="ja-JP" altLang="en-US" sz="900" b="1" dirty="0">
                <a:solidFill>
                  <a:schemeClr val="accent1">
                    <a:lumMod val="75000"/>
                  </a:schemeClr>
                </a:solidFill>
                <a:latin typeface="+mn-ea"/>
                <a:ea typeface="+mn-ea"/>
              </a:rPr>
              <a:t>走行体向きオフセット </a:t>
            </a:r>
            <a:r>
              <a:rPr lang="en-US" altLang="ja-JP" sz="900" b="1" dirty="0">
                <a:solidFill>
                  <a:schemeClr val="accent1">
                    <a:lumMod val="75000"/>
                  </a:schemeClr>
                </a:solidFill>
                <a:latin typeface="+mn-ea"/>
                <a:ea typeface="+mn-ea"/>
              </a:rPr>
              <a:t>– </a:t>
            </a:r>
          </a:p>
          <a:p>
            <a:r>
              <a:rPr lang="ja-JP" altLang="en-US" sz="900" b="1" dirty="0">
                <a:solidFill>
                  <a:schemeClr val="accent1">
                    <a:lumMod val="75000"/>
                  </a:schemeClr>
                </a:solidFill>
                <a:latin typeface="+mn-ea"/>
                <a:ea typeface="+mn-ea"/>
              </a:rPr>
              <a:t>移動先方角オフセット </a:t>
            </a:r>
            <a:r>
              <a:rPr lang="en-US" altLang="ja-JP" sz="900" b="1" dirty="0">
                <a:solidFill>
                  <a:schemeClr val="accent1">
                    <a:lumMod val="75000"/>
                  </a:schemeClr>
                </a:solidFill>
                <a:latin typeface="+mn-ea"/>
                <a:ea typeface="+mn-ea"/>
              </a:rPr>
              <a:t>+ 4) % 4</a:t>
            </a:r>
          </a:p>
        </p:txBody>
      </p:sp>
      <p:sp>
        <p:nvSpPr>
          <p:cNvPr id="76" name="テキスト ボックス 75">
            <a:extLst>
              <a:ext uri="{FF2B5EF4-FFF2-40B4-BE49-F238E27FC236}">
                <a16:creationId xmlns:a16="http://schemas.microsoft.com/office/drawing/2014/main" id="{DF3586B1-0939-467C-A636-7FE4FFAE360C}"/>
              </a:ext>
            </a:extLst>
          </p:cNvPr>
          <p:cNvSpPr txBox="1"/>
          <p:nvPr/>
        </p:nvSpPr>
        <p:spPr>
          <a:xfrm>
            <a:off x="10194927" y="2038476"/>
            <a:ext cx="2359906" cy="230832"/>
          </a:xfrm>
          <a:prstGeom prst="rect">
            <a:avLst/>
          </a:prstGeom>
          <a:noFill/>
        </p:spPr>
        <p:txBody>
          <a:bodyPr wrap="square" rtlCol="0">
            <a:spAutoFit/>
          </a:bodyPr>
          <a:lstStyle/>
          <a:p>
            <a:r>
              <a:rPr lang="ja-JP" altLang="en-US" sz="900" dirty="0">
                <a:latin typeface="+mn-ea"/>
                <a:ea typeface="+mn-ea"/>
              </a:rPr>
              <a:t>また、移動方向は先計算式より算出できる。</a:t>
            </a:r>
            <a:endParaRPr lang="en-US" altLang="ja-JP" sz="900" dirty="0">
              <a:latin typeface="+mn-ea"/>
              <a:ea typeface="+mn-ea"/>
            </a:endParaRPr>
          </a:p>
        </p:txBody>
      </p:sp>
      <p:sp>
        <p:nvSpPr>
          <p:cNvPr id="82" name="テキスト ボックス 81">
            <a:extLst>
              <a:ext uri="{FF2B5EF4-FFF2-40B4-BE49-F238E27FC236}">
                <a16:creationId xmlns:a16="http://schemas.microsoft.com/office/drawing/2014/main" id="{7D46BCBF-1A2E-47A9-A02F-BCA7CDE4D0A8}"/>
              </a:ext>
            </a:extLst>
          </p:cNvPr>
          <p:cNvSpPr txBox="1"/>
          <p:nvPr/>
        </p:nvSpPr>
        <p:spPr>
          <a:xfrm>
            <a:off x="6565581" y="3211519"/>
            <a:ext cx="1613846" cy="215444"/>
          </a:xfrm>
          <a:prstGeom prst="rect">
            <a:avLst/>
          </a:prstGeom>
          <a:noFill/>
        </p:spPr>
        <p:txBody>
          <a:bodyPr wrap="square" rtlCol="0">
            <a:spAutoFit/>
          </a:bodyPr>
          <a:lstStyle/>
          <a:p>
            <a:r>
              <a:rPr lang="ja-JP" altLang="en-US" sz="800" dirty="0">
                <a:latin typeface="+mn-ea"/>
                <a:ea typeface="+mn-ea"/>
              </a:rPr>
              <a:t>図</a:t>
            </a:r>
            <a:r>
              <a:rPr lang="en-US" altLang="ja-JP" sz="800" dirty="0">
                <a:latin typeface="+mn-ea"/>
                <a:ea typeface="+mn-ea"/>
              </a:rPr>
              <a:t>2-2</a:t>
            </a:r>
            <a:r>
              <a:rPr lang="ja-JP" altLang="en-US" sz="800" dirty="0">
                <a:latin typeface="+mn-ea"/>
                <a:ea typeface="+mn-ea"/>
              </a:rPr>
              <a:t>　走行体と置き場の関係</a:t>
            </a:r>
          </a:p>
        </p:txBody>
      </p:sp>
      <p:cxnSp>
        <p:nvCxnSpPr>
          <p:cNvPr id="58" name="直線コネクタ 57">
            <a:extLst>
              <a:ext uri="{FF2B5EF4-FFF2-40B4-BE49-F238E27FC236}">
                <a16:creationId xmlns:a16="http://schemas.microsoft.com/office/drawing/2014/main" id="{93D226FB-140F-4E86-AAEC-9BB997631A2A}"/>
              </a:ext>
            </a:extLst>
          </p:cNvPr>
          <p:cNvCxnSpPr>
            <a:cxnSpLocks/>
          </p:cNvCxnSpPr>
          <p:nvPr/>
        </p:nvCxnSpPr>
        <p:spPr>
          <a:xfrm>
            <a:off x="8179427" y="2026097"/>
            <a:ext cx="0" cy="132871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直線コネクタ 59">
            <a:extLst>
              <a:ext uri="{FF2B5EF4-FFF2-40B4-BE49-F238E27FC236}">
                <a16:creationId xmlns:a16="http://schemas.microsoft.com/office/drawing/2014/main" id="{BCEC3CAA-6B39-4D50-9663-BB74CD45077C}"/>
              </a:ext>
            </a:extLst>
          </p:cNvPr>
          <p:cNvCxnSpPr>
            <a:cxnSpLocks/>
          </p:cNvCxnSpPr>
          <p:nvPr/>
        </p:nvCxnSpPr>
        <p:spPr>
          <a:xfrm>
            <a:off x="10213526" y="2053222"/>
            <a:ext cx="0" cy="1328710"/>
          </a:xfrm>
          <a:prstGeom prst="line">
            <a:avLst/>
          </a:prstGeom>
        </p:spPr>
        <p:style>
          <a:lnRef idx="3">
            <a:schemeClr val="accent1"/>
          </a:lnRef>
          <a:fillRef idx="0">
            <a:schemeClr val="accent1"/>
          </a:fillRef>
          <a:effectRef idx="2">
            <a:schemeClr val="accent1"/>
          </a:effectRef>
          <a:fontRef idx="minor">
            <a:schemeClr val="tx1"/>
          </a:fontRef>
        </p:style>
      </p:cxnSp>
      <p:sp>
        <p:nvSpPr>
          <p:cNvPr id="61" name="テキスト ボックス 60">
            <a:extLst>
              <a:ext uri="{FF2B5EF4-FFF2-40B4-BE49-F238E27FC236}">
                <a16:creationId xmlns:a16="http://schemas.microsoft.com/office/drawing/2014/main" id="{F0961961-E755-4597-82F8-21A1DEEE6517}"/>
              </a:ext>
            </a:extLst>
          </p:cNvPr>
          <p:cNvSpPr txBox="1"/>
          <p:nvPr/>
        </p:nvSpPr>
        <p:spPr>
          <a:xfrm>
            <a:off x="8179427" y="2086995"/>
            <a:ext cx="2034098" cy="1223412"/>
          </a:xfrm>
          <a:prstGeom prst="rect">
            <a:avLst/>
          </a:prstGeom>
          <a:noFill/>
        </p:spPr>
        <p:txBody>
          <a:bodyPr wrap="square" rtlCol="0">
            <a:spAutoFit/>
          </a:bodyPr>
          <a:lstStyle/>
          <a:p>
            <a:r>
              <a:rPr lang="ja-JP" altLang="en-US" sz="900" dirty="0">
                <a:latin typeface="+mn-ea"/>
                <a:ea typeface="+mn-ea"/>
              </a:rPr>
              <a:t>　移動については、新ブロック座標は移動方角の要素に加減算する。新方角は移動方角の反転とする。</a:t>
            </a:r>
            <a:endParaRPr lang="en-US" altLang="ja-JP" sz="900" dirty="0">
              <a:latin typeface="+mn-ea"/>
              <a:ea typeface="+mn-ea"/>
            </a:endParaRPr>
          </a:p>
          <a:p>
            <a:r>
              <a:rPr lang="ja-JP" altLang="en-US" sz="900" dirty="0">
                <a:latin typeface="+mn-ea"/>
                <a:ea typeface="+mn-ea"/>
              </a:rPr>
              <a:t>　例えば</a:t>
            </a:r>
            <a:r>
              <a:rPr lang="en-US" altLang="ja-JP" sz="900" dirty="0">
                <a:latin typeface="+mn-ea"/>
                <a:ea typeface="+mn-ea"/>
              </a:rPr>
              <a:t>(1,2)</a:t>
            </a:r>
            <a:r>
              <a:rPr lang="ja-JP" altLang="en-US" sz="900" dirty="0">
                <a:latin typeface="+mn-ea"/>
                <a:ea typeface="+mn-ea"/>
              </a:rPr>
              <a:t>△</a:t>
            </a:r>
            <a:r>
              <a:rPr lang="en-US" altLang="ja-JP" sz="900" dirty="0">
                <a:latin typeface="+mn-ea"/>
                <a:ea typeface="+mn-ea"/>
              </a:rPr>
              <a:t>h</a:t>
            </a:r>
            <a:r>
              <a:rPr lang="ja-JP" altLang="en-US" sz="900" dirty="0">
                <a:latin typeface="+mn-ea"/>
                <a:ea typeface="+mn-ea"/>
              </a:rPr>
              <a:t>にいたとき、△</a:t>
            </a:r>
            <a:r>
              <a:rPr lang="en-US" altLang="ja-JP" sz="900" dirty="0">
                <a:latin typeface="+mn-ea"/>
                <a:ea typeface="+mn-ea"/>
              </a:rPr>
              <a:t>v</a:t>
            </a:r>
            <a:r>
              <a:rPr lang="ja-JP" altLang="en-US" sz="900" dirty="0">
                <a:latin typeface="+mn-ea"/>
                <a:ea typeface="+mn-ea"/>
              </a:rPr>
              <a:t>方角に移動する場合は、新ブロック座標は</a:t>
            </a:r>
            <a:r>
              <a:rPr lang="en-US" altLang="ja-JP" sz="900" dirty="0">
                <a:latin typeface="+mn-ea"/>
                <a:ea typeface="+mn-ea"/>
              </a:rPr>
              <a:t>(1,2+1)=(1,3)</a:t>
            </a:r>
            <a:r>
              <a:rPr lang="ja-JP" altLang="en-US" sz="900" dirty="0" err="1">
                <a:latin typeface="+mn-ea"/>
                <a:ea typeface="+mn-ea"/>
              </a:rPr>
              <a:t>、</a:t>
            </a:r>
            <a:r>
              <a:rPr lang="ja-JP" altLang="en-US" sz="900" dirty="0">
                <a:latin typeface="+mn-ea"/>
                <a:ea typeface="+mn-ea"/>
              </a:rPr>
              <a:t>新方角は△</a:t>
            </a:r>
            <a:r>
              <a:rPr lang="en-US" altLang="ja-JP" sz="900" dirty="0">
                <a:latin typeface="+mn-ea"/>
                <a:ea typeface="+mn-ea"/>
              </a:rPr>
              <a:t>v</a:t>
            </a:r>
            <a:r>
              <a:rPr lang="ja-JP" altLang="en-US" sz="900" dirty="0">
                <a:latin typeface="+mn-ea"/>
                <a:ea typeface="+mn-ea"/>
              </a:rPr>
              <a:t>の反転で▼</a:t>
            </a:r>
            <a:r>
              <a:rPr lang="en-US" altLang="ja-JP" sz="900" dirty="0">
                <a:latin typeface="+mn-ea"/>
                <a:ea typeface="+mn-ea"/>
              </a:rPr>
              <a:t>v</a:t>
            </a:r>
            <a:r>
              <a:rPr lang="ja-JP" altLang="en-US" sz="900" dirty="0">
                <a:latin typeface="+mn-ea"/>
                <a:ea typeface="+mn-ea"/>
              </a:rPr>
              <a:t>と計算できる。</a:t>
            </a:r>
            <a:endParaRPr lang="en-US" altLang="ja-JP" sz="900" dirty="0">
              <a:latin typeface="+mn-ea"/>
              <a:ea typeface="+mn-ea"/>
            </a:endParaRPr>
          </a:p>
          <a:p>
            <a:r>
              <a:rPr lang="en-US" altLang="ja-JP" sz="900" dirty="0">
                <a:latin typeface="+mn-ea"/>
                <a:ea typeface="+mn-ea"/>
              </a:rPr>
              <a:t>(</a:t>
            </a:r>
            <a:r>
              <a:rPr lang="ja-JP" altLang="en-US" sz="900" dirty="0">
                <a:latin typeface="+mn-ea"/>
                <a:ea typeface="+mn-ea"/>
              </a:rPr>
              <a:t>詳細は</a:t>
            </a:r>
            <a:r>
              <a:rPr lang="en-US" altLang="ja-JP" sz="900" dirty="0">
                <a:latin typeface="+mn-ea"/>
              </a:rPr>
              <a:t>2-4-5</a:t>
            </a:r>
            <a:r>
              <a:rPr lang="ja-JP" altLang="en-US" sz="900" dirty="0">
                <a:latin typeface="+mn-ea"/>
              </a:rPr>
              <a:t>記載</a:t>
            </a:r>
            <a:r>
              <a:rPr lang="en-US" altLang="ja-JP" sz="900" dirty="0">
                <a:latin typeface="+mn-ea"/>
                <a:ea typeface="+mn-ea"/>
              </a:rPr>
              <a:t>)</a:t>
            </a:r>
          </a:p>
        </p:txBody>
      </p:sp>
      <p:sp>
        <p:nvSpPr>
          <p:cNvPr id="38" name="正方形/長方形 37">
            <a:extLst>
              <a:ext uri="{FF2B5EF4-FFF2-40B4-BE49-F238E27FC236}">
                <a16:creationId xmlns:a16="http://schemas.microsoft.com/office/drawing/2014/main" id="{A675CCCF-1CEE-47E3-8736-4F9C7716365C}"/>
              </a:ext>
            </a:extLst>
          </p:cNvPr>
          <p:cNvSpPr/>
          <p:nvPr/>
        </p:nvSpPr>
        <p:spPr>
          <a:xfrm>
            <a:off x="106998" y="4345330"/>
            <a:ext cx="3839513" cy="553998"/>
          </a:xfrm>
          <a:prstGeom prst="rect">
            <a:avLst/>
          </a:prstGeom>
        </p:spPr>
        <p:txBody>
          <a:bodyPr wrap="none">
            <a:spAutoFit/>
          </a:bodyPr>
          <a:lstStyle/>
          <a:p>
            <a:endParaRPr lang="en-US" altLang="ja-JP" sz="1000" dirty="0">
              <a:latin typeface="+mn-ea"/>
              <a:ea typeface="+mn-ea"/>
            </a:endParaRPr>
          </a:p>
          <a:p>
            <a:r>
              <a:rPr lang="ja-JP" altLang="en-US" sz="1000" dirty="0">
                <a:latin typeface="+mn-ea"/>
                <a:ea typeface="+mn-ea"/>
              </a:rPr>
              <a:t>以上をモデルにまとめると以下になる。</a:t>
            </a:r>
            <a:endParaRPr lang="en-US" altLang="ja-JP" sz="1000" dirty="0">
              <a:latin typeface="+mn-ea"/>
              <a:ea typeface="+mn-ea"/>
            </a:endParaRPr>
          </a:p>
          <a:p>
            <a:r>
              <a:rPr lang="en-US" altLang="ja-JP" sz="1000" dirty="0">
                <a:latin typeface="+mn-ea"/>
                <a:ea typeface="+mn-ea"/>
              </a:rPr>
              <a:t>(*</a:t>
            </a:r>
            <a:r>
              <a:rPr lang="ja-JP" altLang="en-US" sz="1000" dirty="0">
                <a:latin typeface="+mn-ea"/>
                <a:ea typeface="+mn-ea"/>
              </a:rPr>
              <a:t>可視性と見間違えるため、＋方向は△、－方向は▼とする。</a:t>
            </a:r>
            <a:r>
              <a:rPr lang="en-US" altLang="ja-JP" sz="1000" dirty="0">
                <a:latin typeface="+mn-ea"/>
                <a:ea typeface="+mn-ea"/>
              </a:rPr>
              <a:t>)</a:t>
            </a:r>
            <a:endParaRPr lang="ja-JP" altLang="en-US" sz="1000" dirty="0">
              <a:latin typeface="+mn-ea"/>
              <a:ea typeface="+mn-ea"/>
            </a:endParaRPr>
          </a:p>
        </p:txBody>
      </p:sp>
      <p:pic>
        <p:nvPicPr>
          <p:cNvPr id="63" name="図 62">
            <a:extLst>
              <a:ext uri="{FF2B5EF4-FFF2-40B4-BE49-F238E27FC236}">
                <a16:creationId xmlns:a16="http://schemas.microsoft.com/office/drawing/2014/main" id="{3E8226F2-AD44-41CA-8504-606876752C62}"/>
              </a:ext>
            </a:extLst>
          </p:cNvPr>
          <p:cNvPicPr>
            <a:picLocks noChangeAspect="1"/>
          </p:cNvPicPr>
          <p:nvPr/>
        </p:nvPicPr>
        <p:blipFill rotWithShape="1">
          <a:blip r:embed="rId16"/>
          <a:srcRect r="72778" b="81520"/>
          <a:stretch/>
        </p:blipFill>
        <p:spPr>
          <a:xfrm>
            <a:off x="-930" y="11221"/>
            <a:ext cx="12808045" cy="544307"/>
          </a:xfrm>
          <a:prstGeom prst="rect">
            <a:avLst/>
          </a:prstGeom>
        </p:spPr>
      </p:pic>
      <p:pic>
        <p:nvPicPr>
          <p:cNvPr id="26" name="図 25">
            <a:extLst>
              <a:ext uri="{FF2B5EF4-FFF2-40B4-BE49-F238E27FC236}">
                <a16:creationId xmlns:a16="http://schemas.microsoft.com/office/drawing/2014/main" id="{A4954884-31C0-4AF6-8316-A28285F3AEA6}"/>
              </a:ext>
            </a:extLst>
          </p:cNvPr>
          <p:cNvPicPr>
            <a:picLocks noChangeAspect="1"/>
          </p:cNvPicPr>
          <p:nvPr/>
        </p:nvPicPr>
        <p:blipFill>
          <a:blip r:embed="rId17"/>
          <a:stretch>
            <a:fillRect/>
          </a:stretch>
        </p:blipFill>
        <p:spPr>
          <a:xfrm>
            <a:off x="6610735" y="5332441"/>
            <a:ext cx="5958747" cy="1371719"/>
          </a:xfrm>
          <a:prstGeom prst="rect">
            <a:avLst/>
          </a:prstGeom>
        </p:spPr>
      </p:pic>
      <p:sp>
        <p:nvSpPr>
          <p:cNvPr id="12" name="二等辺三角形 11">
            <a:extLst>
              <a:ext uri="{FF2B5EF4-FFF2-40B4-BE49-F238E27FC236}">
                <a16:creationId xmlns:a16="http://schemas.microsoft.com/office/drawing/2014/main" id="{D3F73874-6AFE-4841-8419-EC1FA134C698}"/>
              </a:ext>
            </a:extLst>
          </p:cNvPr>
          <p:cNvSpPr/>
          <p:nvPr/>
        </p:nvSpPr>
        <p:spPr>
          <a:xfrm rot="5400000">
            <a:off x="8379325" y="6068869"/>
            <a:ext cx="230832" cy="1609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二等辺三角形 77">
            <a:extLst>
              <a:ext uri="{FF2B5EF4-FFF2-40B4-BE49-F238E27FC236}">
                <a16:creationId xmlns:a16="http://schemas.microsoft.com/office/drawing/2014/main" id="{87923952-D7B5-451D-8557-58D7B58E3599}"/>
              </a:ext>
            </a:extLst>
          </p:cNvPr>
          <p:cNvSpPr/>
          <p:nvPr/>
        </p:nvSpPr>
        <p:spPr>
          <a:xfrm rot="5400000">
            <a:off x="11401044" y="6049712"/>
            <a:ext cx="230832" cy="1609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9F87821C-FD4E-46EE-A115-04296281CFD2}"/>
              </a:ext>
            </a:extLst>
          </p:cNvPr>
          <p:cNvPicPr>
            <a:picLocks noChangeAspect="1"/>
          </p:cNvPicPr>
          <p:nvPr/>
        </p:nvPicPr>
        <p:blipFill>
          <a:blip r:embed="rId18"/>
          <a:stretch>
            <a:fillRect/>
          </a:stretch>
        </p:blipFill>
        <p:spPr>
          <a:xfrm>
            <a:off x="6631748" y="6850366"/>
            <a:ext cx="5953663" cy="2175264"/>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6698" y="7322987"/>
            <a:ext cx="7527989" cy="199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16" y="8161332"/>
            <a:ext cx="4673727" cy="105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図 22">
            <a:extLst>
              <a:ext uri="{FF2B5EF4-FFF2-40B4-BE49-F238E27FC236}">
                <a16:creationId xmlns:a16="http://schemas.microsoft.com/office/drawing/2014/main" id="{44C6DA24-76B7-45A7-92D8-D64D647CA9F7}"/>
              </a:ext>
            </a:extLst>
          </p:cNvPr>
          <p:cNvPicPr>
            <a:picLocks noChangeAspect="1"/>
          </p:cNvPicPr>
          <p:nvPr/>
        </p:nvPicPr>
        <p:blipFill>
          <a:blip r:embed="rId4"/>
          <a:stretch>
            <a:fillRect/>
          </a:stretch>
        </p:blipFill>
        <p:spPr>
          <a:xfrm>
            <a:off x="788359" y="1822887"/>
            <a:ext cx="1489615" cy="2269712"/>
          </a:xfrm>
          <a:prstGeom prst="rect">
            <a:avLst/>
          </a:prstGeom>
        </p:spPr>
      </p:pic>
      <p:pic>
        <p:nvPicPr>
          <p:cNvPr id="7" name="図 6">
            <a:extLst>
              <a:ext uri="{FF2B5EF4-FFF2-40B4-BE49-F238E27FC236}">
                <a16:creationId xmlns:a16="http://schemas.microsoft.com/office/drawing/2014/main" id="{4FF9DE39-B232-4620-AC0F-C04EFE656EB0}"/>
              </a:ext>
            </a:extLst>
          </p:cNvPr>
          <p:cNvPicPr>
            <a:picLocks noChangeAspect="1"/>
          </p:cNvPicPr>
          <p:nvPr/>
        </p:nvPicPr>
        <p:blipFill>
          <a:blip r:embed="rId5"/>
          <a:stretch>
            <a:fillRect/>
          </a:stretch>
        </p:blipFill>
        <p:spPr>
          <a:xfrm>
            <a:off x="3063365" y="4225473"/>
            <a:ext cx="1705928" cy="3571875"/>
          </a:xfrm>
          <a:prstGeom prst="rect">
            <a:avLst/>
          </a:prstGeom>
        </p:spPr>
      </p:pic>
      <p:sp>
        <p:nvSpPr>
          <p:cNvPr id="19" name="四角形: 角を丸くする 18">
            <a:extLst>
              <a:ext uri="{FF2B5EF4-FFF2-40B4-BE49-F238E27FC236}">
                <a16:creationId xmlns:a16="http://schemas.microsoft.com/office/drawing/2014/main" id="{A3BD0044-9DE5-4F4D-9B1F-798480F4E79A}"/>
              </a:ext>
            </a:extLst>
          </p:cNvPr>
          <p:cNvSpPr/>
          <p:nvPr/>
        </p:nvSpPr>
        <p:spPr>
          <a:xfrm>
            <a:off x="121510" y="4249945"/>
            <a:ext cx="4671632" cy="5250083"/>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D458311-883C-43D7-9A52-F80EF3F3AC3A}"/>
              </a:ext>
            </a:extLst>
          </p:cNvPr>
          <p:cNvSpPr txBox="1"/>
          <p:nvPr/>
        </p:nvSpPr>
        <p:spPr>
          <a:xfrm>
            <a:off x="191776" y="4175782"/>
            <a:ext cx="2515432" cy="253916"/>
          </a:xfrm>
          <a:prstGeom prst="rect">
            <a:avLst/>
          </a:prstGeom>
          <a:solidFill>
            <a:schemeClr val="bg1"/>
          </a:solidFill>
        </p:spPr>
        <p:txBody>
          <a:bodyPr wrap="none" rtlCol="0">
            <a:spAutoFit/>
          </a:bodyPr>
          <a:lstStyle/>
          <a:p>
            <a:r>
              <a:rPr kumimoji="1" lang="en-US" altLang="ja-JP" sz="1050" b="1" u="sng" dirty="0">
                <a:latin typeface="+mn-ea"/>
                <a:ea typeface="+mn-ea"/>
              </a:rPr>
              <a:t>2-4-4.</a:t>
            </a:r>
            <a:r>
              <a:rPr kumimoji="1" lang="ja-JP" altLang="en-US" sz="1050" b="1" u="sng" dirty="0">
                <a:latin typeface="+mn-ea"/>
                <a:ea typeface="+mn-ea"/>
              </a:rPr>
              <a:t>ブロック移動順候補リスト作成</a:t>
            </a:r>
          </a:p>
        </p:txBody>
      </p:sp>
      <p:pic>
        <p:nvPicPr>
          <p:cNvPr id="24" name="図 23">
            <a:extLst>
              <a:ext uri="{FF2B5EF4-FFF2-40B4-BE49-F238E27FC236}">
                <a16:creationId xmlns:a16="http://schemas.microsoft.com/office/drawing/2014/main" id="{59C16B3A-9279-4789-A630-36A2C0F0252D}"/>
              </a:ext>
            </a:extLst>
          </p:cNvPr>
          <p:cNvPicPr>
            <a:picLocks noChangeAspect="1"/>
          </p:cNvPicPr>
          <p:nvPr/>
        </p:nvPicPr>
        <p:blipFill>
          <a:blip r:embed="rId6"/>
          <a:stretch>
            <a:fillRect/>
          </a:stretch>
        </p:blipFill>
        <p:spPr>
          <a:xfrm>
            <a:off x="268003" y="6512590"/>
            <a:ext cx="1735621" cy="1144135"/>
          </a:xfrm>
          <a:prstGeom prst="rect">
            <a:avLst/>
          </a:prstGeom>
        </p:spPr>
      </p:pic>
      <p:sp>
        <p:nvSpPr>
          <p:cNvPr id="25" name="テキスト ボックス 24">
            <a:extLst>
              <a:ext uri="{FF2B5EF4-FFF2-40B4-BE49-F238E27FC236}">
                <a16:creationId xmlns:a16="http://schemas.microsoft.com/office/drawing/2014/main" id="{13703CEE-1557-4194-94DE-0593325EAC3A}"/>
              </a:ext>
            </a:extLst>
          </p:cNvPr>
          <p:cNvSpPr txBox="1"/>
          <p:nvPr/>
        </p:nvSpPr>
        <p:spPr>
          <a:xfrm>
            <a:off x="72764" y="4370210"/>
            <a:ext cx="3129424" cy="646331"/>
          </a:xfrm>
          <a:prstGeom prst="rect">
            <a:avLst/>
          </a:prstGeom>
          <a:noFill/>
        </p:spPr>
        <p:txBody>
          <a:bodyPr wrap="square" rtlCol="0">
            <a:spAutoFit/>
          </a:bodyPr>
          <a:lstStyle/>
          <a:p>
            <a:r>
              <a:rPr lang="ja-JP" altLang="en-US" sz="900" dirty="0">
                <a:latin typeface="+mn-ea"/>
                <a:ea typeface="+mn-ea"/>
              </a:rPr>
              <a:t>「</a:t>
            </a:r>
            <a:r>
              <a:rPr lang="en-US" altLang="ja-JP" sz="900" dirty="0">
                <a:latin typeface="+mn-ea"/>
                <a:ea typeface="+mn-ea"/>
              </a:rPr>
              <a:t>2-4-3.</a:t>
            </a:r>
            <a:r>
              <a:rPr lang="ja-JP" altLang="en-US" sz="900" dirty="0">
                <a:latin typeface="+mn-ea"/>
                <a:ea typeface="+mn-ea"/>
              </a:rPr>
              <a:t>組合せ順列作成」の組合せ順列リストから、ブロック移動順を取り出し、仮想的にブロック移動させて、目的のブロック置き場にブロックを移動できるブロック移動順をブロック移動順候補リストに登録する。</a:t>
            </a:r>
            <a:endParaRPr kumimoji="1" lang="ja-JP" altLang="en-US" sz="900" dirty="0">
              <a:latin typeface="+mn-ea"/>
              <a:ea typeface="+mn-ea"/>
            </a:endParaRPr>
          </a:p>
        </p:txBody>
      </p:sp>
      <p:sp>
        <p:nvSpPr>
          <p:cNvPr id="32" name="テキスト ボックス 31">
            <a:extLst>
              <a:ext uri="{FF2B5EF4-FFF2-40B4-BE49-F238E27FC236}">
                <a16:creationId xmlns:a16="http://schemas.microsoft.com/office/drawing/2014/main" id="{92223267-8CEA-4F52-893A-1AB8EC80786E}"/>
              </a:ext>
            </a:extLst>
          </p:cNvPr>
          <p:cNvSpPr txBox="1"/>
          <p:nvPr/>
        </p:nvSpPr>
        <p:spPr>
          <a:xfrm>
            <a:off x="2042382" y="6624450"/>
            <a:ext cx="756675" cy="770357"/>
          </a:xfrm>
          <a:prstGeom prst="wedgeRectCallout">
            <a:avLst>
              <a:gd name="adj1" fmla="val -104732"/>
              <a:gd name="adj2" fmla="val 22260"/>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r>
              <a:rPr lang="ja-JP" altLang="en-US" sz="900" dirty="0">
                <a:latin typeface="+mn-ea"/>
              </a:rPr>
              <a:t>先に赤を動かすか、緑を</a:t>
            </a:r>
            <a:r>
              <a:rPr lang="en-US" altLang="ja-JP" sz="900" dirty="0">
                <a:latin typeface="+mn-ea"/>
              </a:rPr>
              <a:t>G2</a:t>
            </a:r>
            <a:r>
              <a:rPr lang="ja-JP" altLang="en-US" sz="900" dirty="0">
                <a:latin typeface="+mn-ea"/>
              </a:rPr>
              <a:t>に動かす方を採用する</a:t>
            </a:r>
            <a:endParaRPr lang="en-US" altLang="ja-JP" sz="900" dirty="0">
              <a:latin typeface="+mn-ea"/>
              <a:ea typeface="+mn-ea"/>
            </a:endParaRPr>
          </a:p>
        </p:txBody>
      </p:sp>
      <p:pic>
        <p:nvPicPr>
          <p:cNvPr id="33" name="図 32">
            <a:extLst>
              <a:ext uri="{FF2B5EF4-FFF2-40B4-BE49-F238E27FC236}">
                <a16:creationId xmlns:a16="http://schemas.microsoft.com/office/drawing/2014/main" id="{3CA2F511-154C-40B8-91A9-2F41F1AA8B90}"/>
              </a:ext>
            </a:extLst>
          </p:cNvPr>
          <p:cNvPicPr>
            <a:picLocks noChangeAspect="1"/>
          </p:cNvPicPr>
          <p:nvPr/>
        </p:nvPicPr>
        <p:blipFill>
          <a:blip r:embed="rId7"/>
          <a:stretch>
            <a:fillRect/>
          </a:stretch>
        </p:blipFill>
        <p:spPr>
          <a:xfrm>
            <a:off x="255633" y="4961921"/>
            <a:ext cx="1735621" cy="1410005"/>
          </a:xfrm>
          <a:prstGeom prst="rect">
            <a:avLst/>
          </a:prstGeom>
        </p:spPr>
      </p:pic>
      <p:sp>
        <p:nvSpPr>
          <p:cNvPr id="28" name="テキスト ボックス 27">
            <a:extLst>
              <a:ext uri="{FF2B5EF4-FFF2-40B4-BE49-F238E27FC236}">
                <a16:creationId xmlns:a16="http://schemas.microsoft.com/office/drawing/2014/main" id="{CCC6B79A-3101-4585-B98D-DC9963A69B61}"/>
              </a:ext>
            </a:extLst>
          </p:cNvPr>
          <p:cNvSpPr txBox="1"/>
          <p:nvPr/>
        </p:nvSpPr>
        <p:spPr>
          <a:xfrm>
            <a:off x="2047743" y="5320414"/>
            <a:ext cx="756675" cy="499923"/>
          </a:xfrm>
          <a:prstGeom prst="wedgeRectCallout">
            <a:avLst>
              <a:gd name="adj1" fmla="val -72230"/>
              <a:gd name="adj2" fmla="val -43139"/>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r>
              <a:rPr lang="en-US" altLang="ja-JP" sz="900" dirty="0">
                <a:latin typeface="+mn-ea"/>
                <a:ea typeface="+mn-ea"/>
              </a:rPr>
              <a:t>G1</a:t>
            </a:r>
            <a:r>
              <a:rPr lang="ja-JP" altLang="en-US" sz="900" dirty="0">
                <a:latin typeface="+mn-ea"/>
              </a:rPr>
              <a:t>⇒</a:t>
            </a:r>
            <a:r>
              <a:rPr lang="en-US" altLang="ja-JP" sz="900" dirty="0">
                <a:latin typeface="+mn-ea"/>
                <a:ea typeface="+mn-ea"/>
              </a:rPr>
              <a:t>R1</a:t>
            </a:r>
            <a:r>
              <a:rPr lang="ja-JP" altLang="en-US" sz="900" dirty="0">
                <a:latin typeface="+mn-ea"/>
                <a:ea typeface="+mn-ea"/>
              </a:rPr>
              <a:t>の順番だと設置できない</a:t>
            </a:r>
            <a:endParaRPr lang="en-US" altLang="ja-JP" sz="900" dirty="0">
              <a:latin typeface="+mn-ea"/>
              <a:ea typeface="+mn-ea"/>
            </a:endParaRPr>
          </a:p>
        </p:txBody>
      </p:sp>
      <p:sp>
        <p:nvSpPr>
          <p:cNvPr id="29" name="テキスト ボックス 28">
            <a:extLst>
              <a:ext uri="{FF2B5EF4-FFF2-40B4-BE49-F238E27FC236}">
                <a16:creationId xmlns:a16="http://schemas.microsoft.com/office/drawing/2014/main" id="{E622BB43-87A1-4047-844B-ED719D879260}"/>
              </a:ext>
            </a:extLst>
          </p:cNvPr>
          <p:cNvSpPr txBox="1"/>
          <p:nvPr/>
        </p:nvSpPr>
        <p:spPr>
          <a:xfrm>
            <a:off x="1922229" y="5891660"/>
            <a:ext cx="671074" cy="507831"/>
          </a:xfrm>
          <a:prstGeom prst="rect">
            <a:avLst/>
          </a:prstGeom>
          <a:noFill/>
        </p:spPr>
        <p:txBody>
          <a:bodyPr wrap="square" rtlCol="0">
            <a:spAutoFit/>
          </a:bodyPr>
          <a:lstStyle/>
          <a:p>
            <a:pPr algn="ctr"/>
            <a:r>
              <a:rPr lang="ja-JP" altLang="en-US" sz="900" dirty="0">
                <a:latin typeface="+mn-ea"/>
                <a:ea typeface="+mn-ea"/>
              </a:rPr>
              <a:t>１つ目の</a:t>
            </a:r>
            <a:endParaRPr lang="en-US" altLang="ja-JP" sz="900" dirty="0">
              <a:latin typeface="+mn-ea"/>
              <a:ea typeface="+mn-ea"/>
            </a:endParaRPr>
          </a:p>
          <a:p>
            <a:pPr algn="ctr"/>
            <a:r>
              <a:rPr lang="ja-JP" altLang="en-US" sz="900" dirty="0">
                <a:latin typeface="+mn-ea"/>
                <a:ea typeface="+mn-ea"/>
              </a:rPr>
              <a:t>パワー</a:t>
            </a:r>
            <a:endParaRPr lang="en-US" altLang="ja-JP" sz="900" dirty="0">
              <a:latin typeface="+mn-ea"/>
              <a:ea typeface="+mn-ea"/>
            </a:endParaRPr>
          </a:p>
          <a:p>
            <a:pPr algn="ctr"/>
            <a:r>
              <a:rPr lang="ja-JP" altLang="en-US" sz="900" dirty="0">
                <a:latin typeface="+mn-ea"/>
                <a:ea typeface="+mn-ea"/>
              </a:rPr>
              <a:t>ブロック</a:t>
            </a:r>
            <a:endParaRPr kumimoji="1" lang="ja-JP" altLang="en-US" sz="900" dirty="0">
              <a:latin typeface="+mn-ea"/>
              <a:ea typeface="+mn-ea"/>
            </a:endParaRPr>
          </a:p>
        </p:txBody>
      </p:sp>
      <p:cxnSp>
        <p:nvCxnSpPr>
          <p:cNvPr id="31" name="直線コネクタ 30">
            <a:extLst>
              <a:ext uri="{FF2B5EF4-FFF2-40B4-BE49-F238E27FC236}">
                <a16:creationId xmlns:a16="http://schemas.microsoft.com/office/drawing/2014/main" id="{D7994C6C-0327-4BAD-A3BF-B917C0B3BCB8}"/>
              </a:ext>
            </a:extLst>
          </p:cNvPr>
          <p:cNvCxnSpPr/>
          <p:nvPr/>
        </p:nvCxnSpPr>
        <p:spPr>
          <a:xfrm>
            <a:off x="1518072" y="5717537"/>
            <a:ext cx="469703" cy="249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テキスト ボックス 34">
            <a:extLst>
              <a:ext uri="{FF2B5EF4-FFF2-40B4-BE49-F238E27FC236}">
                <a16:creationId xmlns:a16="http://schemas.microsoft.com/office/drawing/2014/main" id="{AD3A8E83-9402-4602-87B0-CF4A009EBAC9}"/>
              </a:ext>
            </a:extLst>
          </p:cNvPr>
          <p:cNvSpPr txBox="1"/>
          <p:nvPr/>
        </p:nvSpPr>
        <p:spPr>
          <a:xfrm>
            <a:off x="530761" y="7632899"/>
            <a:ext cx="1959171"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2-6</a:t>
            </a:r>
            <a:r>
              <a:rPr lang="ja-JP" altLang="en-US" sz="900" dirty="0">
                <a:latin typeface="+mn-ea"/>
                <a:ea typeface="+mn-ea"/>
              </a:rPr>
              <a:t>　リストに登録する場合</a:t>
            </a:r>
            <a:endParaRPr kumimoji="1" lang="ja-JP" altLang="en-US" sz="900" dirty="0">
              <a:latin typeface="+mn-ea"/>
              <a:ea typeface="+mn-ea"/>
            </a:endParaRPr>
          </a:p>
        </p:txBody>
      </p:sp>
      <p:sp>
        <p:nvSpPr>
          <p:cNvPr id="36" name="テキスト ボックス 35">
            <a:extLst>
              <a:ext uri="{FF2B5EF4-FFF2-40B4-BE49-F238E27FC236}">
                <a16:creationId xmlns:a16="http://schemas.microsoft.com/office/drawing/2014/main" id="{25115F61-A851-4DF2-A136-89212D51CBAC}"/>
              </a:ext>
            </a:extLst>
          </p:cNvPr>
          <p:cNvSpPr txBox="1"/>
          <p:nvPr/>
        </p:nvSpPr>
        <p:spPr>
          <a:xfrm>
            <a:off x="275617" y="3886558"/>
            <a:ext cx="1709701"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2-4</a:t>
            </a:r>
            <a:r>
              <a:rPr lang="ja-JP" altLang="en-US" sz="900" dirty="0">
                <a:latin typeface="+mn-ea"/>
                <a:ea typeface="+mn-ea"/>
              </a:rPr>
              <a:t>　解析の流れ</a:t>
            </a:r>
            <a:endParaRPr kumimoji="1" lang="ja-JP" altLang="en-US" sz="900" dirty="0">
              <a:latin typeface="+mn-ea"/>
              <a:ea typeface="+mn-ea"/>
            </a:endParaRPr>
          </a:p>
        </p:txBody>
      </p:sp>
      <p:pic>
        <p:nvPicPr>
          <p:cNvPr id="11" name="図 10">
            <a:extLst>
              <a:ext uri="{FF2B5EF4-FFF2-40B4-BE49-F238E27FC236}">
                <a16:creationId xmlns:a16="http://schemas.microsoft.com/office/drawing/2014/main" id="{A3BA2631-8499-44DC-8336-7A80F8CD214A}"/>
              </a:ext>
            </a:extLst>
          </p:cNvPr>
          <p:cNvPicPr>
            <a:picLocks noChangeAspect="1"/>
          </p:cNvPicPr>
          <p:nvPr/>
        </p:nvPicPr>
        <p:blipFill>
          <a:blip r:embed="rId8"/>
          <a:stretch>
            <a:fillRect/>
          </a:stretch>
        </p:blipFill>
        <p:spPr>
          <a:xfrm>
            <a:off x="3523197" y="2520232"/>
            <a:ext cx="1217948" cy="1248984"/>
          </a:xfrm>
          <a:prstGeom prst="rect">
            <a:avLst/>
          </a:prstGeom>
        </p:spPr>
      </p:pic>
      <p:sp>
        <p:nvSpPr>
          <p:cNvPr id="16" name="四角形: 角を丸くする 15">
            <a:extLst>
              <a:ext uri="{FF2B5EF4-FFF2-40B4-BE49-F238E27FC236}">
                <a16:creationId xmlns:a16="http://schemas.microsoft.com/office/drawing/2014/main" id="{EB11B97D-44AF-4C1A-ADAE-E7A6FBCD7992}"/>
              </a:ext>
            </a:extLst>
          </p:cNvPr>
          <p:cNvSpPr/>
          <p:nvPr/>
        </p:nvSpPr>
        <p:spPr>
          <a:xfrm>
            <a:off x="2374338" y="1542541"/>
            <a:ext cx="2418494" cy="2603794"/>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C45A02E7-0331-4D0A-A28A-14D7B63D8935}"/>
              </a:ext>
            </a:extLst>
          </p:cNvPr>
          <p:cNvSpPr/>
          <p:nvPr/>
        </p:nvSpPr>
        <p:spPr>
          <a:xfrm>
            <a:off x="121498" y="1538922"/>
            <a:ext cx="2206566" cy="2625825"/>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29A8651-E96B-41CC-965F-B2C7A6E756BC}"/>
              </a:ext>
            </a:extLst>
          </p:cNvPr>
          <p:cNvSpPr txBox="1"/>
          <p:nvPr/>
        </p:nvSpPr>
        <p:spPr>
          <a:xfrm>
            <a:off x="9450993" y="751588"/>
            <a:ext cx="972114" cy="923330"/>
          </a:xfrm>
          <a:prstGeom prst="rect">
            <a:avLst/>
          </a:prstGeom>
          <a:noFill/>
        </p:spPr>
        <p:txBody>
          <a:bodyPr wrap="square" rtlCol="0">
            <a:spAutoFit/>
          </a:bodyPr>
          <a:lstStyle/>
          <a:p>
            <a:r>
              <a:rPr lang="ja-JP" altLang="en-US" sz="900" dirty="0">
                <a:latin typeface="+mn-ea"/>
                <a:ea typeface="+mn-ea"/>
              </a:rPr>
              <a:t>⇐パワーブロックコード「６」の場合、</a:t>
            </a:r>
            <a:r>
              <a:rPr kumimoji="1" lang="en-US" altLang="ja-JP" sz="900" dirty="0">
                <a:latin typeface="+mn-ea"/>
                <a:ea typeface="+mn-ea"/>
              </a:rPr>
              <a:t>2-</a:t>
            </a:r>
            <a:r>
              <a:rPr lang="en-US" altLang="ja-JP" sz="900" dirty="0">
                <a:latin typeface="+mn-ea"/>
                <a:ea typeface="+mn-ea"/>
              </a:rPr>
              <a:t>4-2</a:t>
            </a:r>
            <a:r>
              <a:rPr lang="ja-JP" altLang="en-US" sz="900" dirty="0">
                <a:latin typeface="+mn-ea"/>
                <a:ea typeface="+mn-ea"/>
              </a:rPr>
              <a:t>より</a:t>
            </a:r>
            <a:r>
              <a:rPr lang="en-US" altLang="ja-JP" sz="900" dirty="0">
                <a:latin typeface="+mn-ea"/>
                <a:ea typeface="+mn-ea"/>
              </a:rPr>
              <a:t>P2</a:t>
            </a:r>
            <a:r>
              <a:rPr lang="ja-JP" altLang="en-US" sz="900" dirty="0">
                <a:latin typeface="+mn-ea"/>
                <a:ea typeface="+mn-ea"/>
              </a:rPr>
              <a:t>が</a:t>
            </a:r>
            <a:r>
              <a:rPr lang="en-US" altLang="ja-JP" sz="900" dirty="0">
                <a:latin typeface="+mn-ea"/>
                <a:ea typeface="+mn-ea"/>
              </a:rPr>
              <a:t>1</a:t>
            </a:r>
            <a:r>
              <a:rPr lang="ja-JP" altLang="en-US" sz="900" dirty="0">
                <a:latin typeface="+mn-ea"/>
                <a:ea typeface="+mn-ea"/>
              </a:rPr>
              <a:t>つ目、</a:t>
            </a:r>
            <a:r>
              <a:rPr lang="en-US" altLang="ja-JP" sz="900" dirty="0">
                <a:latin typeface="+mn-ea"/>
                <a:ea typeface="+mn-ea"/>
              </a:rPr>
              <a:t>P4</a:t>
            </a:r>
            <a:r>
              <a:rPr lang="ja-JP" altLang="en-US" sz="900" dirty="0">
                <a:latin typeface="+mn-ea"/>
                <a:ea typeface="+mn-ea"/>
              </a:rPr>
              <a:t>が</a:t>
            </a:r>
            <a:r>
              <a:rPr lang="en-US" altLang="ja-JP" sz="900" dirty="0">
                <a:latin typeface="+mn-ea"/>
                <a:ea typeface="+mn-ea"/>
              </a:rPr>
              <a:t>2</a:t>
            </a:r>
            <a:r>
              <a:rPr lang="ja-JP" altLang="en-US" sz="900" dirty="0">
                <a:latin typeface="+mn-ea"/>
                <a:ea typeface="+mn-ea"/>
              </a:rPr>
              <a:t>つ目となる。</a:t>
            </a:r>
            <a:endParaRPr kumimoji="1" lang="ja-JP" altLang="en-US" sz="900" dirty="0">
              <a:latin typeface="+mn-ea"/>
              <a:ea typeface="+mn-ea"/>
            </a:endParaRPr>
          </a:p>
        </p:txBody>
      </p:sp>
      <p:sp>
        <p:nvSpPr>
          <p:cNvPr id="22" name="四角形: メモ 21">
            <a:extLst>
              <a:ext uri="{FF2B5EF4-FFF2-40B4-BE49-F238E27FC236}">
                <a16:creationId xmlns:a16="http://schemas.microsoft.com/office/drawing/2014/main" id="{1C1FE097-382B-465A-8FE0-BD2C3A4346F9}"/>
              </a:ext>
            </a:extLst>
          </p:cNvPr>
          <p:cNvSpPr/>
          <p:nvPr/>
        </p:nvSpPr>
        <p:spPr>
          <a:xfrm>
            <a:off x="199703" y="2083778"/>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2-4-2</a:t>
            </a:r>
            <a:endParaRPr kumimoji="1" lang="ja-JP" altLang="en-US" sz="800" dirty="0">
              <a:latin typeface="+mn-ea"/>
            </a:endParaRPr>
          </a:p>
        </p:txBody>
      </p:sp>
      <p:cxnSp>
        <p:nvCxnSpPr>
          <p:cNvPr id="26" name="直線コネクタ 25">
            <a:extLst>
              <a:ext uri="{FF2B5EF4-FFF2-40B4-BE49-F238E27FC236}">
                <a16:creationId xmlns:a16="http://schemas.microsoft.com/office/drawing/2014/main" id="{21CA7735-8DA7-4C49-ACBF-CB743E2A1804}"/>
              </a:ext>
            </a:extLst>
          </p:cNvPr>
          <p:cNvCxnSpPr>
            <a:cxnSpLocks/>
            <a:stCxn id="22" idx="3"/>
          </p:cNvCxnSpPr>
          <p:nvPr/>
        </p:nvCxnSpPr>
        <p:spPr>
          <a:xfrm>
            <a:off x="664302" y="2173778"/>
            <a:ext cx="270416" cy="195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4" name="四角形: メモ 43">
            <a:extLst>
              <a:ext uri="{FF2B5EF4-FFF2-40B4-BE49-F238E27FC236}">
                <a16:creationId xmlns:a16="http://schemas.microsoft.com/office/drawing/2014/main" id="{7A6FF11A-397F-421A-9F9B-B23F2B020D78}"/>
              </a:ext>
            </a:extLst>
          </p:cNvPr>
          <p:cNvSpPr/>
          <p:nvPr/>
        </p:nvSpPr>
        <p:spPr>
          <a:xfrm>
            <a:off x="258096" y="2518502"/>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2-4-3</a:t>
            </a:r>
            <a:endParaRPr kumimoji="1" lang="ja-JP" altLang="en-US" sz="800" dirty="0">
              <a:latin typeface="+mn-ea"/>
            </a:endParaRPr>
          </a:p>
        </p:txBody>
      </p:sp>
      <p:cxnSp>
        <p:nvCxnSpPr>
          <p:cNvPr id="45" name="直線コネクタ 44">
            <a:extLst>
              <a:ext uri="{FF2B5EF4-FFF2-40B4-BE49-F238E27FC236}">
                <a16:creationId xmlns:a16="http://schemas.microsoft.com/office/drawing/2014/main" id="{116A4C82-4156-4DE8-8B5B-6C7C7422AD40}"/>
              </a:ext>
            </a:extLst>
          </p:cNvPr>
          <p:cNvCxnSpPr>
            <a:cxnSpLocks/>
            <a:stCxn id="44" idx="3"/>
          </p:cNvCxnSpPr>
          <p:nvPr/>
        </p:nvCxnSpPr>
        <p:spPr>
          <a:xfrm>
            <a:off x="722695" y="2608502"/>
            <a:ext cx="270416" cy="195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6" name="四角形: メモ 45">
            <a:extLst>
              <a:ext uri="{FF2B5EF4-FFF2-40B4-BE49-F238E27FC236}">
                <a16:creationId xmlns:a16="http://schemas.microsoft.com/office/drawing/2014/main" id="{9B61F4B0-A07A-4E65-9C81-DC063415D5E4}"/>
              </a:ext>
            </a:extLst>
          </p:cNvPr>
          <p:cNvSpPr/>
          <p:nvPr/>
        </p:nvSpPr>
        <p:spPr>
          <a:xfrm>
            <a:off x="275617" y="2862193"/>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2-4-4</a:t>
            </a:r>
            <a:endParaRPr kumimoji="1" lang="ja-JP" altLang="en-US" sz="800" dirty="0">
              <a:latin typeface="+mn-ea"/>
            </a:endParaRPr>
          </a:p>
        </p:txBody>
      </p:sp>
      <p:cxnSp>
        <p:nvCxnSpPr>
          <p:cNvPr id="47" name="直線コネクタ 46">
            <a:extLst>
              <a:ext uri="{FF2B5EF4-FFF2-40B4-BE49-F238E27FC236}">
                <a16:creationId xmlns:a16="http://schemas.microsoft.com/office/drawing/2014/main" id="{4A3E2AD5-FFC7-4ED3-A534-1B68E2D3CF7D}"/>
              </a:ext>
            </a:extLst>
          </p:cNvPr>
          <p:cNvCxnSpPr>
            <a:cxnSpLocks/>
            <a:stCxn id="46" idx="3"/>
          </p:cNvCxnSpPr>
          <p:nvPr/>
        </p:nvCxnSpPr>
        <p:spPr>
          <a:xfrm>
            <a:off x="740216" y="2952193"/>
            <a:ext cx="270416" cy="195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8" name="四角形: メモ 47">
            <a:extLst>
              <a:ext uri="{FF2B5EF4-FFF2-40B4-BE49-F238E27FC236}">
                <a16:creationId xmlns:a16="http://schemas.microsoft.com/office/drawing/2014/main" id="{80C2E5D6-1F0F-47F2-BFB9-F2680BA40B0E}"/>
              </a:ext>
            </a:extLst>
          </p:cNvPr>
          <p:cNvSpPr/>
          <p:nvPr/>
        </p:nvSpPr>
        <p:spPr>
          <a:xfrm>
            <a:off x="256887" y="3498113"/>
            <a:ext cx="464599" cy="18000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kumimoji="1" lang="en-US" altLang="ja-JP" sz="800" dirty="0">
                <a:latin typeface="+mn-ea"/>
              </a:rPr>
              <a:t>2-4-5</a:t>
            </a:r>
            <a:endParaRPr kumimoji="1" lang="ja-JP" altLang="en-US" sz="800" dirty="0">
              <a:latin typeface="+mn-ea"/>
            </a:endParaRPr>
          </a:p>
        </p:txBody>
      </p:sp>
      <p:cxnSp>
        <p:nvCxnSpPr>
          <p:cNvPr id="53" name="直線コネクタ 52">
            <a:extLst>
              <a:ext uri="{FF2B5EF4-FFF2-40B4-BE49-F238E27FC236}">
                <a16:creationId xmlns:a16="http://schemas.microsoft.com/office/drawing/2014/main" id="{92839963-44C0-4A43-ADE6-33990EEA7CF3}"/>
              </a:ext>
            </a:extLst>
          </p:cNvPr>
          <p:cNvCxnSpPr>
            <a:cxnSpLocks/>
            <a:stCxn id="48" idx="3"/>
          </p:cNvCxnSpPr>
          <p:nvPr/>
        </p:nvCxnSpPr>
        <p:spPr>
          <a:xfrm flipV="1">
            <a:off x="721486" y="3424164"/>
            <a:ext cx="268805" cy="16394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9" name="テキスト ボックス 88">
            <a:extLst>
              <a:ext uri="{FF2B5EF4-FFF2-40B4-BE49-F238E27FC236}">
                <a16:creationId xmlns:a16="http://schemas.microsoft.com/office/drawing/2014/main" id="{314A2921-D273-4F19-B22A-41FD8F68B1A0}"/>
              </a:ext>
            </a:extLst>
          </p:cNvPr>
          <p:cNvSpPr txBox="1"/>
          <p:nvPr/>
        </p:nvSpPr>
        <p:spPr>
          <a:xfrm>
            <a:off x="4723794" y="4784848"/>
            <a:ext cx="2636919" cy="1754326"/>
          </a:xfrm>
          <a:prstGeom prst="rect">
            <a:avLst/>
          </a:prstGeom>
          <a:noFill/>
        </p:spPr>
        <p:txBody>
          <a:bodyPr wrap="square" rtlCol="0">
            <a:spAutoFit/>
          </a:bodyPr>
          <a:lstStyle/>
          <a:p>
            <a:pPr marL="85725" indent="-85725"/>
            <a:r>
              <a:rPr lang="ja-JP" altLang="en-US" sz="900" b="1" dirty="0">
                <a:latin typeface="+mn-ea"/>
                <a:ea typeface="+mn-ea"/>
              </a:rPr>
              <a:t>　　</a:t>
            </a:r>
            <a:r>
              <a:rPr lang="ja-JP" altLang="en-US" sz="900" dirty="0">
                <a:latin typeface="+mn-ea"/>
                <a:ea typeface="+mn-ea"/>
              </a:rPr>
              <a:t>制御命令は</a:t>
            </a:r>
            <a:r>
              <a:rPr lang="ja-JP" altLang="en-US" sz="900" u="sng" dirty="0">
                <a:latin typeface="+mn-ea"/>
                <a:ea typeface="+mn-ea"/>
              </a:rPr>
              <a:t>「</a:t>
            </a:r>
            <a:r>
              <a:rPr lang="en-US" altLang="ja-JP" sz="900" u="sng" dirty="0">
                <a:latin typeface="+mn-ea"/>
                <a:ea typeface="+mn-ea"/>
              </a:rPr>
              <a:t>2-3.</a:t>
            </a:r>
            <a:r>
              <a:rPr lang="ja-JP" altLang="en-US" sz="900" u="sng" dirty="0">
                <a:latin typeface="+mn-ea"/>
                <a:ea typeface="+mn-ea"/>
              </a:rPr>
              <a:t>走行体の動作定義」の命令の種類</a:t>
            </a:r>
            <a:r>
              <a:rPr lang="ja-JP" altLang="en-US" sz="900" dirty="0">
                <a:latin typeface="+mn-ea"/>
                <a:ea typeface="+mn-ea"/>
              </a:rPr>
              <a:t>、</a:t>
            </a:r>
            <a:r>
              <a:rPr lang="ja-JP" altLang="en-US" sz="900" u="sng" dirty="0">
                <a:latin typeface="+mn-ea"/>
                <a:ea typeface="+mn-ea"/>
              </a:rPr>
              <a:t>移動方向</a:t>
            </a:r>
            <a:r>
              <a:rPr lang="en-US" altLang="ja-JP" sz="900" u="sng" dirty="0">
                <a:latin typeface="+mn-ea"/>
                <a:ea typeface="+mn-ea"/>
              </a:rPr>
              <a:t>(</a:t>
            </a:r>
            <a:r>
              <a:rPr lang="ja-JP" altLang="en-US" sz="900" u="sng" dirty="0">
                <a:latin typeface="+mn-ea"/>
                <a:ea typeface="+mn-ea"/>
              </a:rPr>
              <a:t>前後左右</a:t>
            </a:r>
            <a:r>
              <a:rPr lang="en-US" altLang="ja-JP" sz="900" u="sng" dirty="0">
                <a:latin typeface="+mn-ea"/>
                <a:ea typeface="+mn-ea"/>
              </a:rPr>
              <a:t>)</a:t>
            </a:r>
            <a:r>
              <a:rPr lang="ja-JP" altLang="en-US" sz="900" dirty="0" err="1">
                <a:latin typeface="+mn-ea"/>
                <a:ea typeface="+mn-ea"/>
              </a:rPr>
              <a:t>、</a:t>
            </a:r>
            <a:r>
              <a:rPr lang="ja-JP" altLang="en-US" sz="900" u="sng" dirty="0">
                <a:latin typeface="+mn-ea"/>
                <a:ea typeface="+mn-ea"/>
              </a:rPr>
              <a:t>ブロックを避け処理必要</a:t>
            </a:r>
            <a:r>
              <a:rPr lang="ja-JP" altLang="en-US" sz="900" dirty="0">
                <a:latin typeface="+mn-ea"/>
                <a:ea typeface="+mn-ea"/>
              </a:rPr>
              <a:t>の有無の情報となる。ただし命令の種類は以下のルールに従う。</a:t>
            </a:r>
            <a:endParaRPr lang="en-US" altLang="ja-JP" sz="900" dirty="0">
              <a:latin typeface="+mn-ea"/>
              <a:ea typeface="+mn-ea"/>
            </a:endParaRPr>
          </a:p>
          <a:p>
            <a:pPr marL="266700" indent="-266700"/>
            <a:r>
              <a:rPr lang="ja-JP" altLang="en-US" sz="900" dirty="0">
                <a:latin typeface="+mn-ea"/>
                <a:ea typeface="+mn-ea"/>
              </a:rPr>
              <a:t>　・ブロック位置まで移動（経路１，３，５，７）の場合、命令は「ノード間移動命令」になる。</a:t>
            </a:r>
            <a:endParaRPr lang="en-US" altLang="ja-JP" sz="900" dirty="0">
              <a:latin typeface="+mn-ea"/>
              <a:ea typeface="+mn-ea"/>
            </a:endParaRPr>
          </a:p>
          <a:p>
            <a:pPr marL="266700" indent="-266700"/>
            <a:r>
              <a:rPr lang="ja-JP" altLang="en-US" sz="900" dirty="0">
                <a:latin typeface="+mn-ea"/>
                <a:ea typeface="+mn-ea"/>
              </a:rPr>
              <a:t>　・パワースポットまで移動（経路２、４、６、８）の場合、最初の命令は「ブロック移動準備命令」、その他の命令は「ブロック持ち移動命令」となる。また、最後に「ブロック設置命令」を追加する。</a:t>
            </a:r>
          </a:p>
        </p:txBody>
      </p:sp>
      <p:sp>
        <p:nvSpPr>
          <p:cNvPr id="81" name="四角形: 角を丸くする 80">
            <a:extLst>
              <a:ext uri="{FF2B5EF4-FFF2-40B4-BE49-F238E27FC236}">
                <a16:creationId xmlns:a16="http://schemas.microsoft.com/office/drawing/2014/main" id="{AEDF41E7-C72D-464C-9821-DF22B305C2A7}"/>
              </a:ext>
            </a:extLst>
          </p:cNvPr>
          <p:cNvSpPr/>
          <p:nvPr/>
        </p:nvSpPr>
        <p:spPr>
          <a:xfrm>
            <a:off x="4827474" y="2121949"/>
            <a:ext cx="7853866" cy="7378079"/>
          </a:xfrm>
          <a:prstGeom prst="roundRect">
            <a:avLst>
              <a:gd name="adj" fmla="val 27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3221E4C1-2912-44B6-802B-0620B7CAE401}"/>
              </a:ext>
            </a:extLst>
          </p:cNvPr>
          <p:cNvSpPr txBox="1"/>
          <p:nvPr/>
        </p:nvSpPr>
        <p:spPr>
          <a:xfrm>
            <a:off x="7925599" y="2381051"/>
            <a:ext cx="4751592" cy="707886"/>
          </a:xfrm>
          <a:prstGeom prst="rect">
            <a:avLst/>
          </a:prstGeom>
          <a:noFill/>
        </p:spPr>
        <p:txBody>
          <a:bodyPr wrap="square" rtlCol="0">
            <a:spAutoFit/>
          </a:bodyPr>
          <a:lstStyle/>
          <a:p>
            <a:r>
              <a:rPr lang="ja-JP" altLang="en-US" sz="1000" b="1" u="sng" dirty="0">
                <a:latin typeface="+mn-ea"/>
                <a:ea typeface="+mn-ea"/>
              </a:rPr>
              <a:t>●</a:t>
            </a:r>
            <a:r>
              <a:rPr lang="en-US" altLang="ja-JP" sz="1000" b="1" u="sng" dirty="0">
                <a:latin typeface="+mn-ea"/>
                <a:ea typeface="+mn-ea"/>
              </a:rPr>
              <a:t>Ⅱ.</a:t>
            </a:r>
            <a:r>
              <a:rPr lang="ja-JP" altLang="en-US" sz="1000" b="1" u="sng" dirty="0">
                <a:latin typeface="+mn-ea"/>
                <a:ea typeface="+mn-ea"/>
              </a:rPr>
              <a:t>各経路の最短経路</a:t>
            </a:r>
            <a:r>
              <a:rPr lang="en-US" altLang="ja-JP" sz="1000" b="1" u="sng" dirty="0">
                <a:latin typeface="+mn-ea"/>
                <a:ea typeface="+mn-ea"/>
              </a:rPr>
              <a:t>(</a:t>
            </a:r>
            <a:r>
              <a:rPr lang="ja-JP" altLang="en-US" sz="1000" b="1" u="sng" dirty="0">
                <a:latin typeface="+mn-ea"/>
                <a:ea typeface="+mn-ea"/>
              </a:rPr>
              <a:t>重みの最小</a:t>
            </a:r>
            <a:r>
              <a:rPr lang="en-US" altLang="ja-JP" sz="1000" b="1" u="sng" dirty="0">
                <a:latin typeface="+mn-ea"/>
                <a:ea typeface="+mn-ea"/>
              </a:rPr>
              <a:t>)</a:t>
            </a:r>
            <a:r>
              <a:rPr lang="ja-JP" altLang="en-US" sz="1000" b="1" u="sng" dirty="0">
                <a:latin typeface="+mn-ea"/>
                <a:ea typeface="+mn-ea"/>
              </a:rPr>
              <a:t>を計算する</a:t>
            </a:r>
            <a:endParaRPr lang="en-US" altLang="ja-JP" sz="1000" b="1" u="sng" dirty="0">
              <a:latin typeface="+mn-ea"/>
              <a:ea typeface="+mn-ea"/>
            </a:endParaRPr>
          </a:p>
          <a:p>
            <a:pPr marL="92075"/>
            <a:r>
              <a:rPr lang="en-US" altLang="ja-JP" sz="1000" b="1" u="sng" dirty="0">
                <a:latin typeface="+mn-ea"/>
                <a:ea typeface="+mn-ea"/>
              </a:rPr>
              <a:t>Ⅱ</a:t>
            </a:r>
            <a:r>
              <a:rPr lang="ja-JP" altLang="en-US" sz="1000" b="1" u="sng" dirty="0">
                <a:latin typeface="+mn-ea"/>
                <a:ea typeface="+mn-ea"/>
              </a:rPr>
              <a:t>－１．「パワースポット」と「カラーブロック」、「走行体位置情報」のブロック座標より、必要な移動方角の回数を調べ、その組合せ順列から移動ライン順リストを作成する。</a:t>
            </a:r>
          </a:p>
        </p:txBody>
      </p:sp>
      <p:sp>
        <p:nvSpPr>
          <p:cNvPr id="58" name="テキスト ボックス 57">
            <a:extLst>
              <a:ext uri="{FF2B5EF4-FFF2-40B4-BE49-F238E27FC236}">
                <a16:creationId xmlns:a16="http://schemas.microsoft.com/office/drawing/2014/main" id="{787E8F44-6FA1-49F7-8236-04C537576EA4}"/>
              </a:ext>
            </a:extLst>
          </p:cNvPr>
          <p:cNvSpPr txBox="1"/>
          <p:nvPr/>
        </p:nvSpPr>
        <p:spPr>
          <a:xfrm>
            <a:off x="4819959" y="2376059"/>
            <a:ext cx="3135784" cy="400110"/>
          </a:xfrm>
          <a:prstGeom prst="rect">
            <a:avLst/>
          </a:prstGeom>
          <a:noFill/>
        </p:spPr>
        <p:txBody>
          <a:bodyPr wrap="square" rtlCol="0">
            <a:spAutoFit/>
          </a:bodyPr>
          <a:lstStyle/>
          <a:p>
            <a:r>
              <a:rPr lang="ja-JP" altLang="en-US" sz="1000" b="1" u="sng" dirty="0">
                <a:latin typeface="+mn-ea"/>
                <a:ea typeface="+mn-ea"/>
              </a:rPr>
              <a:t>●</a:t>
            </a:r>
            <a:r>
              <a:rPr lang="en-US" altLang="ja-JP" sz="1000" b="1" u="sng" dirty="0">
                <a:latin typeface="+mn-ea"/>
                <a:ea typeface="+mn-ea"/>
              </a:rPr>
              <a:t>Ⅰ.</a:t>
            </a:r>
            <a:r>
              <a:rPr lang="ja-JP" altLang="en-US" sz="1000" b="1" u="sng" dirty="0">
                <a:latin typeface="+mn-ea"/>
                <a:ea typeface="+mn-ea"/>
              </a:rPr>
              <a:t>「ブロック移動順候補」からブロック移動順をデコードし、各経路を作成する。</a:t>
            </a:r>
            <a:endParaRPr lang="en-US" altLang="ja-JP" sz="1000" b="1" u="sng" dirty="0">
              <a:latin typeface="+mn-ea"/>
              <a:ea typeface="+mn-ea"/>
            </a:endParaRPr>
          </a:p>
        </p:txBody>
      </p:sp>
      <p:cxnSp>
        <p:nvCxnSpPr>
          <p:cNvPr id="82" name="直線コネクタ 81">
            <a:extLst>
              <a:ext uri="{FF2B5EF4-FFF2-40B4-BE49-F238E27FC236}">
                <a16:creationId xmlns:a16="http://schemas.microsoft.com/office/drawing/2014/main" id="{7D4102E0-B09B-4383-AA22-441F3562027A}"/>
              </a:ext>
            </a:extLst>
          </p:cNvPr>
          <p:cNvCxnSpPr>
            <a:cxnSpLocks/>
          </p:cNvCxnSpPr>
          <p:nvPr/>
        </p:nvCxnSpPr>
        <p:spPr>
          <a:xfrm>
            <a:off x="7900654" y="2379279"/>
            <a:ext cx="0" cy="2140239"/>
          </a:xfrm>
          <a:prstGeom prst="line">
            <a:avLst/>
          </a:prstGeom>
        </p:spPr>
        <p:style>
          <a:lnRef idx="3">
            <a:schemeClr val="accent1"/>
          </a:lnRef>
          <a:fillRef idx="0">
            <a:schemeClr val="accent1"/>
          </a:fillRef>
          <a:effectRef idx="2">
            <a:schemeClr val="accent1"/>
          </a:effectRef>
          <a:fontRef idx="minor">
            <a:schemeClr val="tx1"/>
          </a:fontRef>
        </p:style>
      </p:cxnSp>
      <p:sp>
        <p:nvSpPr>
          <p:cNvPr id="43" name="テキスト ボックス 42">
            <a:extLst>
              <a:ext uri="{FF2B5EF4-FFF2-40B4-BE49-F238E27FC236}">
                <a16:creationId xmlns:a16="http://schemas.microsoft.com/office/drawing/2014/main" id="{C52D03E6-C790-4B01-94CE-56A3F04D4516}"/>
              </a:ext>
            </a:extLst>
          </p:cNvPr>
          <p:cNvSpPr txBox="1"/>
          <p:nvPr/>
        </p:nvSpPr>
        <p:spPr>
          <a:xfrm>
            <a:off x="4901634" y="2033491"/>
            <a:ext cx="2891739" cy="253916"/>
          </a:xfrm>
          <a:prstGeom prst="rect">
            <a:avLst/>
          </a:prstGeom>
          <a:solidFill>
            <a:schemeClr val="bg1"/>
          </a:solidFill>
        </p:spPr>
        <p:txBody>
          <a:bodyPr wrap="square" rtlCol="0">
            <a:spAutoFit/>
          </a:bodyPr>
          <a:lstStyle/>
          <a:p>
            <a:r>
              <a:rPr kumimoji="1" lang="en-US" altLang="ja-JP" sz="1050" b="1" u="sng" dirty="0">
                <a:latin typeface="+mn-ea"/>
                <a:ea typeface="+mn-ea"/>
              </a:rPr>
              <a:t>2-4-5.</a:t>
            </a:r>
            <a:r>
              <a:rPr kumimoji="1" lang="ja-JP" altLang="en-US" sz="1050" b="1" u="sng" dirty="0">
                <a:latin typeface="+mn-ea"/>
                <a:ea typeface="+mn-ea"/>
              </a:rPr>
              <a:t>ルート</a:t>
            </a:r>
            <a:r>
              <a:rPr kumimoji="1" lang="en-US" altLang="ja-JP" sz="1050" b="1" u="sng" dirty="0">
                <a:latin typeface="+mn-ea"/>
                <a:ea typeface="+mn-ea"/>
              </a:rPr>
              <a:t>(</a:t>
            </a:r>
            <a:r>
              <a:rPr kumimoji="1" lang="ja-JP" altLang="en-US" sz="1050" b="1" u="sng" dirty="0">
                <a:latin typeface="+mn-ea"/>
                <a:ea typeface="+mn-ea"/>
              </a:rPr>
              <a:t>最短経路</a:t>
            </a:r>
            <a:r>
              <a:rPr kumimoji="1" lang="en-US" altLang="ja-JP" sz="1050" b="1" u="sng" dirty="0">
                <a:latin typeface="+mn-ea"/>
                <a:ea typeface="+mn-ea"/>
              </a:rPr>
              <a:t>)</a:t>
            </a:r>
            <a:r>
              <a:rPr kumimoji="1" lang="ja-JP" altLang="en-US" sz="1050" b="1" u="sng" dirty="0">
                <a:latin typeface="+mn-ea"/>
                <a:ea typeface="+mn-ea"/>
              </a:rPr>
              <a:t>の検索、重みの計算</a:t>
            </a:r>
          </a:p>
        </p:txBody>
      </p:sp>
      <p:sp>
        <p:nvSpPr>
          <p:cNvPr id="9" name="テキスト ボックス 8">
            <a:extLst>
              <a:ext uri="{FF2B5EF4-FFF2-40B4-BE49-F238E27FC236}">
                <a16:creationId xmlns:a16="http://schemas.microsoft.com/office/drawing/2014/main" id="{18DE0EDA-9328-4294-8AAD-CC1A779DD5B6}"/>
              </a:ext>
            </a:extLst>
          </p:cNvPr>
          <p:cNvSpPr txBox="1"/>
          <p:nvPr/>
        </p:nvSpPr>
        <p:spPr>
          <a:xfrm>
            <a:off x="4854555" y="2198829"/>
            <a:ext cx="7826087" cy="230832"/>
          </a:xfrm>
          <a:prstGeom prst="rect">
            <a:avLst/>
          </a:prstGeom>
          <a:noFill/>
        </p:spPr>
        <p:txBody>
          <a:bodyPr wrap="square" rtlCol="0">
            <a:spAutoFit/>
          </a:bodyPr>
          <a:lstStyle/>
          <a:p>
            <a:r>
              <a:rPr lang="ja-JP" altLang="en-US" sz="900" dirty="0">
                <a:latin typeface="+mn-ea"/>
                <a:ea typeface="+mn-ea"/>
              </a:rPr>
              <a:t>「</a:t>
            </a:r>
            <a:r>
              <a:rPr lang="en-US" altLang="ja-JP" sz="900" dirty="0">
                <a:latin typeface="+mn-ea"/>
                <a:ea typeface="+mn-ea"/>
              </a:rPr>
              <a:t>2-4-4.</a:t>
            </a:r>
            <a:r>
              <a:rPr lang="ja-JP" altLang="en-US" sz="900" dirty="0">
                <a:latin typeface="+mn-ea"/>
                <a:ea typeface="+mn-ea"/>
              </a:rPr>
              <a:t>ブロック移動順候補リスト作成」で作ったリストにあるすべての「ブロック移動順候補」の重みを算出する。</a:t>
            </a:r>
          </a:p>
        </p:txBody>
      </p:sp>
      <p:sp>
        <p:nvSpPr>
          <p:cNvPr id="98" name="四角形: 角を丸くする 97">
            <a:extLst>
              <a:ext uri="{FF2B5EF4-FFF2-40B4-BE49-F238E27FC236}">
                <a16:creationId xmlns:a16="http://schemas.microsoft.com/office/drawing/2014/main" id="{18E16F69-7261-4F8A-BB80-12EA01B4928F}"/>
              </a:ext>
            </a:extLst>
          </p:cNvPr>
          <p:cNvSpPr/>
          <p:nvPr/>
        </p:nvSpPr>
        <p:spPr>
          <a:xfrm>
            <a:off x="8007933" y="3110672"/>
            <a:ext cx="4609719" cy="1443334"/>
          </a:xfrm>
          <a:prstGeom prst="roundRect">
            <a:avLst>
              <a:gd name="adj" fmla="val 4128"/>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n-ea"/>
            </a:endParaRPr>
          </a:p>
        </p:txBody>
      </p:sp>
      <p:pic>
        <p:nvPicPr>
          <p:cNvPr id="56" name="図 55">
            <a:extLst>
              <a:ext uri="{FF2B5EF4-FFF2-40B4-BE49-F238E27FC236}">
                <a16:creationId xmlns:a16="http://schemas.microsoft.com/office/drawing/2014/main" id="{B4FDF8AA-6692-44D9-A636-37DD718FBA6C}"/>
              </a:ext>
            </a:extLst>
          </p:cNvPr>
          <p:cNvPicPr>
            <a:picLocks noChangeAspect="1"/>
          </p:cNvPicPr>
          <p:nvPr/>
        </p:nvPicPr>
        <p:blipFill>
          <a:blip r:embed="rId9"/>
          <a:stretch>
            <a:fillRect/>
          </a:stretch>
        </p:blipFill>
        <p:spPr>
          <a:xfrm>
            <a:off x="10463102" y="3151215"/>
            <a:ext cx="2154556" cy="1244420"/>
          </a:xfrm>
          <a:prstGeom prst="rect">
            <a:avLst/>
          </a:prstGeom>
        </p:spPr>
      </p:pic>
      <p:sp>
        <p:nvSpPr>
          <p:cNvPr id="62" name="矢印: 右 61">
            <a:extLst>
              <a:ext uri="{FF2B5EF4-FFF2-40B4-BE49-F238E27FC236}">
                <a16:creationId xmlns:a16="http://schemas.microsoft.com/office/drawing/2014/main" id="{ACFD0E12-5F4E-4873-BB67-65D5EF0AB9C4}"/>
              </a:ext>
            </a:extLst>
          </p:cNvPr>
          <p:cNvSpPr/>
          <p:nvPr/>
        </p:nvSpPr>
        <p:spPr>
          <a:xfrm rot="5400000">
            <a:off x="8640166" y="3611086"/>
            <a:ext cx="284631" cy="323108"/>
          </a:xfrm>
          <a:prstGeom prst="rightArrow">
            <a:avLst>
              <a:gd name="adj1" fmla="val 44944"/>
              <a:gd name="adj2" fmla="val 6032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latin typeface="+mn-ea"/>
            </a:endParaRPr>
          </a:p>
        </p:txBody>
      </p:sp>
      <p:sp>
        <p:nvSpPr>
          <p:cNvPr id="70" name="テキスト ボックス 69">
            <a:extLst>
              <a:ext uri="{FF2B5EF4-FFF2-40B4-BE49-F238E27FC236}">
                <a16:creationId xmlns:a16="http://schemas.microsoft.com/office/drawing/2014/main" id="{7F30944A-94A8-4497-BBFA-38398D43A0E3}"/>
              </a:ext>
            </a:extLst>
          </p:cNvPr>
          <p:cNvSpPr txBox="1"/>
          <p:nvPr/>
        </p:nvSpPr>
        <p:spPr>
          <a:xfrm>
            <a:off x="8014125" y="3887673"/>
            <a:ext cx="1312205" cy="230832"/>
          </a:xfrm>
          <a:prstGeom prst="rect">
            <a:avLst/>
          </a:prstGeom>
          <a:noFill/>
        </p:spPr>
        <p:txBody>
          <a:bodyPr wrap="square" rtlCol="0">
            <a:spAutoFit/>
          </a:bodyPr>
          <a:lstStyle/>
          <a:p>
            <a:pPr algn="just"/>
            <a:r>
              <a:rPr kumimoji="1" lang="ja-JP" altLang="en-US" sz="900" dirty="0">
                <a:solidFill>
                  <a:schemeClr val="accent2"/>
                </a:solidFill>
                <a:latin typeface="+mn-ea"/>
                <a:ea typeface="+mn-ea"/>
              </a:rPr>
              <a:t>移動ライン順１</a:t>
            </a:r>
          </a:p>
        </p:txBody>
      </p:sp>
      <p:sp>
        <p:nvSpPr>
          <p:cNvPr id="71" name="テキスト ボックス 70">
            <a:extLst>
              <a:ext uri="{FF2B5EF4-FFF2-40B4-BE49-F238E27FC236}">
                <a16:creationId xmlns:a16="http://schemas.microsoft.com/office/drawing/2014/main" id="{2E151B12-BB96-4C47-B380-263A26588533}"/>
              </a:ext>
            </a:extLst>
          </p:cNvPr>
          <p:cNvSpPr txBox="1"/>
          <p:nvPr/>
        </p:nvSpPr>
        <p:spPr>
          <a:xfrm>
            <a:off x="8014126" y="4049809"/>
            <a:ext cx="1312204" cy="230832"/>
          </a:xfrm>
          <a:prstGeom prst="rect">
            <a:avLst/>
          </a:prstGeom>
          <a:noFill/>
        </p:spPr>
        <p:txBody>
          <a:bodyPr wrap="square" rtlCol="0">
            <a:spAutoFit/>
          </a:bodyPr>
          <a:lstStyle/>
          <a:p>
            <a:pPr algn="just"/>
            <a:r>
              <a:rPr kumimoji="1" lang="ja-JP" altLang="en-US" sz="900" dirty="0">
                <a:solidFill>
                  <a:schemeClr val="accent2"/>
                </a:solidFill>
                <a:latin typeface="+mn-ea"/>
                <a:ea typeface="+mn-ea"/>
              </a:rPr>
              <a:t>移動ライン順２</a:t>
            </a:r>
          </a:p>
        </p:txBody>
      </p:sp>
      <p:sp>
        <p:nvSpPr>
          <p:cNvPr id="72" name="テキスト ボックス 71">
            <a:extLst>
              <a:ext uri="{FF2B5EF4-FFF2-40B4-BE49-F238E27FC236}">
                <a16:creationId xmlns:a16="http://schemas.microsoft.com/office/drawing/2014/main" id="{71DC60FF-B512-4ADD-8794-9552DB2AA3AD}"/>
              </a:ext>
            </a:extLst>
          </p:cNvPr>
          <p:cNvSpPr txBox="1"/>
          <p:nvPr/>
        </p:nvSpPr>
        <p:spPr>
          <a:xfrm>
            <a:off x="8014126" y="4211945"/>
            <a:ext cx="1204927" cy="230832"/>
          </a:xfrm>
          <a:prstGeom prst="rect">
            <a:avLst/>
          </a:prstGeom>
          <a:noFill/>
        </p:spPr>
        <p:txBody>
          <a:bodyPr wrap="square" rtlCol="0">
            <a:spAutoFit/>
          </a:bodyPr>
          <a:lstStyle/>
          <a:p>
            <a:pPr algn="just"/>
            <a:r>
              <a:rPr kumimoji="1" lang="ja-JP" altLang="en-US" sz="900" dirty="0">
                <a:solidFill>
                  <a:schemeClr val="accent2"/>
                </a:solidFill>
                <a:latin typeface="+mn-ea"/>
                <a:ea typeface="+mn-ea"/>
              </a:rPr>
              <a:t>移動ライン順３</a:t>
            </a:r>
          </a:p>
        </p:txBody>
      </p:sp>
      <p:sp>
        <p:nvSpPr>
          <p:cNvPr id="73" name="テキスト ボックス 72">
            <a:extLst>
              <a:ext uri="{FF2B5EF4-FFF2-40B4-BE49-F238E27FC236}">
                <a16:creationId xmlns:a16="http://schemas.microsoft.com/office/drawing/2014/main" id="{71D72A47-1343-4E45-9370-BF1E07B1D49C}"/>
              </a:ext>
            </a:extLst>
          </p:cNvPr>
          <p:cNvSpPr txBox="1"/>
          <p:nvPr/>
        </p:nvSpPr>
        <p:spPr>
          <a:xfrm>
            <a:off x="9059093" y="3668316"/>
            <a:ext cx="1140833" cy="230832"/>
          </a:xfrm>
          <a:prstGeom prst="rect">
            <a:avLst/>
          </a:prstGeom>
          <a:noFill/>
        </p:spPr>
        <p:txBody>
          <a:bodyPr wrap="square" rtlCol="0">
            <a:spAutoFit/>
          </a:bodyPr>
          <a:lstStyle/>
          <a:p>
            <a:pPr algn="just"/>
            <a:r>
              <a:rPr kumimoji="1" lang="ja-JP" altLang="en-US" sz="900" dirty="0">
                <a:solidFill>
                  <a:schemeClr val="accent2"/>
                </a:solidFill>
                <a:latin typeface="+mn-ea"/>
                <a:ea typeface="+mn-ea"/>
              </a:rPr>
              <a:t>組合せ順列作成</a:t>
            </a:r>
          </a:p>
        </p:txBody>
      </p:sp>
      <p:pic>
        <p:nvPicPr>
          <p:cNvPr id="80" name="図 79">
            <a:extLst>
              <a:ext uri="{FF2B5EF4-FFF2-40B4-BE49-F238E27FC236}">
                <a16:creationId xmlns:a16="http://schemas.microsoft.com/office/drawing/2014/main" id="{2773C0D4-2C70-4125-B59A-B0FE83C25BE0}"/>
              </a:ext>
            </a:extLst>
          </p:cNvPr>
          <p:cNvPicPr>
            <a:picLocks noChangeAspect="1"/>
          </p:cNvPicPr>
          <p:nvPr/>
        </p:nvPicPr>
        <p:blipFill rotWithShape="1">
          <a:blip r:embed="rId10"/>
          <a:srcRect b="14901"/>
          <a:stretch/>
        </p:blipFill>
        <p:spPr>
          <a:xfrm>
            <a:off x="9002011" y="3869918"/>
            <a:ext cx="1148400" cy="517030"/>
          </a:xfrm>
          <a:prstGeom prst="rect">
            <a:avLst/>
          </a:prstGeom>
        </p:spPr>
      </p:pic>
      <p:sp>
        <p:nvSpPr>
          <p:cNvPr id="65" name="四角形: 角を丸くする 64">
            <a:extLst>
              <a:ext uri="{FF2B5EF4-FFF2-40B4-BE49-F238E27FC236}">
                <a16:creationId xmlns:a16="http://schemas.microsoft.com/office/drawing/2014/main" id="{63F79810-8094-4E62-8EDC-BDF7C4B1F4D2}"/>
              </a:ext>
            </a:extLst>
          </p:cNvPr>
          <p:cNvSpPr/>
          <p:nvPr/>
        </p:nvSpPr>
        <p:spPr>
          <a:xfrm>
            <a:off x="8982855" y="3906579"/>
            <a:ext cx="1198060" cy="15993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68" name="四角形: 角を丸くする 67">
            <a:extLst>
              <a:ext uri="{FF2B5EF4-FFF2-40B4-BE49-F238E27FC236}">
                <a16:creationId xmlns:a16="http://schemas.microsoft.com/office/drawing/2014/main" id="{E24136E0-A3BE-47F7-8710-357D2CB32E38}"/>
              </a:ext>
            </a:extLst>
          </p:cNvPr>
          <p:cNvSpPr/>
          <p:nvPr/>
        </p:nvSpPr>
        <p:spPr>
          <a:xfrm>
            <a:off x="8982855" y="4052821"/>
            <a:ext cx="1198060" cy="15993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69" name="四角形: 角を丸くする 68">
            <a:extLst>
              <a:ext uri="{FF2B5EF4-FFF2-40B4-BE49-F238E27FC236}">
                <a16:creationId xmlns:a16="http://schemas.microsoft.com/office/drawing/2014/main" id="{7FDB4951-301C-4F4A-9BA2-736CBD93EE4A}"/>
              </a:ext>
            </a:extLst>
          </p:cNvPr>
          <p:cNvSpPr/>
          <p:nvPr/>
        </p:nvSpPr>
        <p:spPr>
          <a:xfrm>
            <a:off x="8982855" y="4210001"/>
            <a:ext cx="1198060" cy="15993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99" name="テキスト ボックス 98">
            <a:extLst>
              <a:ext uri="{FF2B5EF4-FFF2-40B4-BE49-F238E27FC236}">
                <a16:creationId xmlns:a16="http://schemas.microsoft.com/office/drawing/2014/main" id="{8D130898-6E39-4466-A20B-80DAA043EB64}"/>
              </a:ext>
            </a:extLst>
          </p:cNvPr>
          <p:cNvSpPr txBox="1"/>
          <p:nvPr/>
        </p:nvSpPr>
        <p:spPr>
          <a:xfrm>
            <a:off x="8065161" y="3000109"/>
            <a:ext cx="2750341" cy="230832"/>
          </a:xfrm>
          <a:prstGeom prst="rect">
            <a:avLst/>
          </a:prstGeom>
          <a:solidFill>
            <a:schemeClr val="bg1"/>
          </a:solidFill>
        </p:spPr>
        <p:txBody>
          <a:bodyPr wrap="none" rtlCol="0">
            <a:noAutofit/>
          </a:bodyPr>
          <a:lstStyle/>
          <a:p>
            <a:r>
              <a:rPr kumimoji="1" lang="en-US" altLang="ja-JP" sz="900" dirty="0">
                <a:latin typeface="+mn-ea"/>
                <a:ea typeface="+mn-ea"/>
              </a:rPr>
              <a:t>[</a:t>
            </a:r>
            <a:r>
              <a:rPr kumimoji="1" lang="ja-JP" altLang="en-US" sz="900" dirty="0">
                <a:latin typeface="+mn-ea"/>
                <a:ea typeface="+mn-ea"/>
              </a:rPr>
              <a:t>例</a:t>
            </a:r>
            <a:r>
              <a:rPr kumimoji="1" lang="en-US" altLang="ja-JP" sz="900" dirty="0">
                <a:latin typeface="+mn-ea"/>
                <a:ea typeface="+mn-ea"/>
              </a:rPr>
              <a:t>]</a:t>
            </a:r>
            <a:r>
              <a:rPr kumimoji="1" lang="ja-JP" altLang="en-US" sz="900" dirty="0">
                <a:latin typeface="+mn-ea"/>
                <a:ea typeface="+mn-ea"/>
              </a:rPr>
              <a:t> 座標コード１⇒ 座標コード７に移動する場合</a:t>
            </a:r>
          </a:p>
        </p:txBody>
      </p:sp>
      <p:sp>
        <p:nvSpPr>
          <p:cNvPr id="61" name="テキスト ボックス 60">
            <a:extLst>
              <a:ext uri="{FF2B5EF4-FFF2-40B4-BE49-F238E27FC236}">
                <a16:creationId xmlns:a16="http://schemas.microsoft.com/office/drawing/2014/main" id="{E9E913F8-0E79-49F9-9DD9-1FAC66605255}"/>
              </a:ext>
            </a:extLst>
          </p:cNvPr>
          <p:cNvSpPr txBox="1"/>
          <p:nvPr/>
        </p:nvSpPr>
        <p:spPr>
          <a:xfrm>
            <a:off x="7993809" y="3190893"/>
            <a:ext cx="4620343" cy="507831"/>
          </a:xfrm>
          <a:prstGeom prst="rect">
            <a:avLst/>
          </a:prstGeom>
          <a:noFill/>
        </p:spPr>
        <p:txBody>
          <a:bodyPr wrap="square" rtlCol="0">
            <a:spAutoFit/>
          </a:bodyPr>
          <a:lstStyle/>
          <a:p>
            <a:r>
              <a:rPr kumimoji="1" lang="ja-JP" altLang="en-US" sz="900" dirty="0">
                <a:latin typeface="+mn-ea"/>
                <a:ea typeface="+mn-ea"/>
              </a:rPr>
              <a:t>ブロック座標に変換し、それぞれの差分から</a:t>
            </a:r>
            <a:endParaRPr kumimoji="1" lang="en-US" altLang="ja-JP" sz="900" dirty="0">
              <a:latin typeface="+mn-ea"/>
              <a:ea typeface="+mn-ea"/>
            </a:endParaRPr>
          </a:p>
          <a:p>
            <a:r>
              <a:rPr lang="ja-JP" altLang="en-US" sz="900" dirty="0">
                <a:latin typeface="+mn-ea"/>
                <a:ea typeface="+mn-ea"/>
              </a:rPr>
              <a:t>　 </a:t>
            </a:r>
            <a:r>
              <a:rPr lang="en-US" altLang="ja-JP" sz="900" dirty="0">
                <a:latin typeface="+mn-ea"/>
                <a:ea typeface="+mn-ea"/>
              </a:rPr>
              <a:t>Δ</a:t>
            </a:r>
            <a:r>
              <a:rPr lang="ja-JP" altLang="en-US" sz="900" dirty="0">
                <a:latin typeface="+mn-ea"/>
                <a:ea typeface="+mn-ea"/>
              </a:rPr>
              <a:t>水平方向 </a:t>
            </a:r>
            <a:r>
              <a:rPr lang="en-US" altLang="ja-JP" sz="900" dirty="0">
                <a:latin typeface="+mn-ea"/>
                <a:ea typeface="+mn-ea"/>
              </a:rPr>
              <a:t>= 3 – 1 </a:t>
            </a:r>
            <a:r>
              <a:rPr lang="ja-JP" altLang="en-US" sz="900" dirty="0">
                <a:latin typeface="+mn-ea"/>
                <a:ea typeface="+mn-ea"/>
              </a:rPr>
              <a:t>⇒</a:t>
            </a:r>
            <a:r>
              <a:rPr lang="en-US" altLang="ja-JP" sz="900" dirty="0">
                <a:latin typeface="+mn-ea"/>
                <a:ea typeface="+mn-ea"/>
              </a:rPr>
              <a:t> </a:t>
            </a:r>
            <a:r>
              <a:rPr lang="ja-JP" altLang="en-US" sz="900" dirty="0">
                <a:latin typeface="+mn-ea"/>
                <a:ea typeface="+mn-ea"/>
              </a:rPr>
              <a:t>△</a:t>
            </a:r>
            <a:r>
              <a:rPr lang="ja-JP" altLang="en-US" sz="900" dirty="0" err="1">
                <a:latin typeface="+mn-ea"/>
                <a:ea typeface="+mn-ea"/>
              </a:rPr>
              <a:t>ｈ</a:t>
            </a:r>
            <a:r>
              <a:rPr lang="ja-JP" altLang="en-US" sz="900" dirty="0">
                <a:latin typeface="+mn-ea"/>
                <a:ea typeface="+mn-ea"/>
              </a:rPr>
              <a:t>方角に</a:t>
            </a:r>
            <a:r>
              <a:rPr lang="en-US" altLang="ja-JP" sz="900" dirty="0">
                <a:latin typeface="+mn-ea"/>
                <a:ea typeface="+mn-ea"/>
              </a:rPr>
              <a:t>2</a:t>
            </a:r>
            <a:r>
              <a:rPr lang="ja-JP" altLang="en-US" sz="900" dirty="0">
                <a:latin typeface="+mn-ea"/>
                <a:ea typeface="+mn-ea"/>
              </a:rPr>
              <a:t>回</a:t>
            </a:r>
            <a:endParaRPr lang="en-US" altLang="ja-JP" sz="900" dirty="0">
              <a:latin typeface="+mn-ea"/>
              <a:ea typeface="+mn-ea"/>
            </a:endParaRPr>
          </a:p>
          <a:p>
            <a:r>
              <a:rPr kumimoji="1" lang="ja-JP" altLang="en-US" sz="900" dirty="0">
                <a:latin typeface="+mn-ea"/>
                <a:ea typeface="+mn-ea"/>
              </a:rPr>
              <a:t>　 </a:t>
            </a:r>
            <a:r>
              <a:rPr kumimoji="1" lang="en-US" altLang="ja-JP" sz="900" dirty="0">
                <a:latin typeface="+mn-ea"/>
                <a:ea typeface="+mn-ea"/>
              </a:rPr>
              <a:t>Δ</a:t>
            </a:r>
            <a:r>
              <a:rPr kumimoji="1" lang="ja-JP" altLang="en-US" sz="900" dirty="0">
                <a:latin typeface="+mn-ea"/>
                <a:ea typeface="+mn-ea"/>
              </a:rPr>
              <a:t>垂直方向 </a:t>
            </a:r>
            <a:r>
              <a:rPr kumimoji="1" lang="en-US" altLang="ja-JP" sz="900" dirty="0">
                <a:latin typeface="+mn-ea"/>
                <a:ea typeface="+mn-ea"/>
              </a:rPr>
              <a:t>= 1 – 0 </a:t>
            </a:r>
            <a:r>
              <a:rPr kumimoji="1" lang="ja-JP" altLang="en-US" sz="900" dirty="0">
                <a:latin typeface="+mn-ea"/>
                <a:ea typeface="+mn-ea"/>
              </a:rPr>
              <a:t>⇒ △</a:t>
            </a:r>
            <a:r>
              <a:rPr kumimoji="1" lang="ja-JP" altLang="en-US" sz="900" dirty="0" err="1">
                <a:latin typeface="+mn-ea"/>
                <a:ea typeface="+mn-ea"/>
              </a:rPr>
              <a:t>ｖ</a:t>
            </a:r>
            <a:r>
              <a:rPr kumimoji="1" lang="ja-JP" altLang="en-US" sz="900" dirty="0">
                <a:latin typeface="+mn-ea"/>
                <a:ea typeface="+mn-ea"/>
              </a:rPr>
              <a:t>方角に</a:t>
            </a:r>
            <a:r>
              <a:rPr kumimoji="1" lang="en-US" altLang="ja-JP" sz="900" dirty="0">
                <a:latin typeface="+mn-ea"/>
                <a:ea typeface="+mn-ea"/>
              </a:rPr>
              <a:t>1</a:t>
            </a:r>
            <a:r>
              <a:rPr kumimoji="1" lang="ja-JP" altLang="en-US" sz="900" dirty="0">
                <a:latin typeface="+mn-ea"/>
                <a:ea typeface="+mn-ea"/>
              </a:rPr>
              <a:t>回</a:t>
            </a:r>
          </a:p>
        </p:txBody>
      </p:sp>
      <p:sp>
        <p:nvSpPr>
          <p:cNvPr id="100" name="四角形: 角を丸くする 99">
            <a:extLst>
              <a:ext uri="{FF2B5EF4-FFF2-40B4-BE49-F238E27FC236}">
                <a16:creationId xmlns:a16="http://schemas.microsoft.com/office/drawing/2014/main" id="{43F4F9A1-7859-464A-A88B-7F93CFA83553}"/>
              </a:ext>
            </a:extLst>
          </p:cNvPr>
          <p:cNvSpPr/>
          <p:nvPr/>
        </p:nvSpPr>
        <p:spPr>
          <a:xfrm>
            <a:off x="4877030" y="3235650"/>
            <a:ext cx="2930467" cy="1266587"/>
          </a:xfrm>
          <a:prstGeom prst="roundRect">
            <a:avLst>
              <a:gd name="adj" fmla="val 4128"/>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n-ea"/>
            </a:endParaRPr>
          </a:p>
        </p:txBody>
      </p:sp>
      <p:sp>
        <p:nvSpPr>
          <p:cNvPr id="101" name="テキスト ボックス 100">
            <a:extLst>
              <a:ext uri="{FF2B5EF4-FFF2-40B4-BE49-F238E27FC236}">
                <a16:creationId xmlns:a16="http://schemas.microsoft.com/office/drawing/2014/main" id="{5310A232-E3E5-45C4-BEEE-A902CA488160}"/>
              </a:ext>
            </a:extLst>
          </p:cNvPr>
          <p:cNvSpPr txBox="1"/>
          <p:nvPr/>
        </p:nvSpPr>
        <p:spPr>
          <a:xfrm>
            <a:off x="4949808" y="3139008"/>
            <a:ext cx="1680131" cy="230832"/>
          </a:xfrm>
          <a:prstGeom prst="rect">
            <a:avLst/>
          </a:prstGeom>
          <a:solidFill>
            <a:schemeClr val="bg1"/>
          </a:solidFill>
        </p:spPr>
        <p:txBody>
          <a:bodyPr wrap="none" rtlCol="0">
            <a:noAutofit/>
          </a:bodyPr>
          <a:lstStyle/>
          <a:p>
            <a:r>
              <a:rPr kumimoji="1" lang="en-US" altLang="ja-JP" sz="900" dirty="0">
                <a:latin typeface="+mn-ea"/>
                <a:ea typeface="+mn-ea"/>
              </a:rPr>
              <a:t>[</a:t>
            </a:r>
            <a:r>
              <a:rPr kumimoji="1" lang="ja-JP" altLang="en-US" sz="900" dirty="0">
                <a:latin typeface="+mn-ea"/>
                <a:ea typeface="+mn-ea"/>
              </a:rPr>
              <a:t>例</a:t>
            </a:r>
            <a:r>
              <a:rPr kumimoji="1" lang="en-US" altLang="ja-JP" sz="900" dirty="0">
                <a:latin typeface="+mn-ea"/>
                <a:ea typeface="+mn-ea"/>
              </a:rPr>
              <a:t>]</a:t>
            </a:r>
            <a:r>
              <a:rPr kumimoji="1" lang="ja-JP" altLang="en-US" sz="900" dirty="0">
                <a:latin typeface="+mn-ea"/>
                <a:ea typeface="+mn-ea"/>
              </a:rPr>
              <a:t> </a:t>
            </a:r>
            <a:r>
              <a:rPr lang="en-US" altLang="ja-JP" sz="900" dirty="0">
                <a:latin typeface="+mn-ea"/>
                <a:ea typeface="+mn-ea"/>
              </a:rPr>
              <a:t>G1</a:t>
            </a:r>
            <a:r>
              <a:rPr lang="ja-JP" altLang="en-US" sz="900" dirty="0" err="1">
                <a:latin typeface="+mn-ea"/>
                <a:ea typeface="+mn-ea"/>
              </a:rPr>
              <a:t>、</a:t>
            </a:r>
            <a:r>
              <a:rPr lang="en-US" altLang="ja-JP" sz="900" dirty="0">
                <a:latin typeface="+mn-ea"/>
                <a:ea typeface="+mn-ea"/>
              </a:rPr>
              <a:t>Y2</a:t>
            </a:r>
            <a:r>
              <a:rPr lang="ja-JP" altLang="en-US" sz="900" dirty="0" err="1">
                <a:latin typeface="+mn-ea"/>
                <a:ea typeface="+mn-ea"/>
              </a:rPr>
              <a:t>、</a:t>
            </a:r>
            <a:r>
              <a:rPr lang="en-US" altLang="ja-JP" sz="900" dirty="0">
                <a:latin typeface="+mn-ea"/>
                <a:ea typeface="+mn-ea"/>
              </a:rPr>
              <a:t>R1</a:t>
            </a:r>
            <a:r>
              <a:rPr lang="ja-JP" altLang="en-US" sz="900" dirty="0" err="1">
                <a:latin typeface="+mn-ea"/>
                <a:ea typeface="+mn-ea"/>
              </a:rPr>
              <a:t>、</a:t>
            </a:r>
            <a:r>
              <a:rPr lang="en-US" altLang="ja-JP" sz="900" dirty="0">
                <a:latin typeface="+mn-ea"/>
                <a:ea typeface="+mn-ea"/>
              </a:rPr>
              <a:t>B1</a:t>
            </a:r>
            <a:r>
              <a:rPr lang="ja-JP" altLang="en-US" sz="900" dirty="0">
                <a:latin typeface="+mn-ea"/>
                <a:ea typeface="+mn-ea"/>
              </a:rPr>
              <a:t>の場合</a:t>
            </a:r>
            <a:endParaRPr lang="en-US" altLang="ja-JP" sz="900" dirty="0">
              <a:latin typeface="+mn-ea"/>
              <a:ea typeface="+mn-ea"/>
            </a:endParaRPr>
          </a:p>
        </p:txBody>
      </p:sp>
      <p:sp>
        <p:nvSpPr>
          <p:cNvPr id="102" name="テキスト ボックス 101">
            <a:extLst>
              <a:ext uri="{FF2B5EF4-FFF2-40B4-BE49-F238E27FC236}">
                <a16:creationId xmlns:a16="http://schemas.microsoft.com/office/drawing/2014/main" id="{E08CED8D-12CB-4FC0-85BC-6B6C5FF6583A}"/>
              </a:ext>
            </a:extLst>
          </p:cNvPr>
          <p:cNvSpPr txBox="1"/>
          <p:nvPr/>
        </p:nvSpPr>
        <p:spPr>
          <a:xfrm>
            <a:off x="4859345" y="3316251"/>
            <a:ext cx="3101333" cy="1200329"/>
          </a:xfrm>
          <a:prstGeom prst="rect">
            <a:avLst/>
          </a:prstGeom>
          <a:noFill/>
        </p:spPr>
        <p:txBody>
          <a:bodyPr wrap="square" rtlCol="0">
            <a:spAutoFit/>
          </a:bodyPr>
          <a:lstStyle/>
          <a:p>
            <a:r>
              <a:rPr lang="ja-JP" altLang="en-US" sz="900" dirty="0">
                <a:solidFill>
                  <a:srgbClr val="00B050"/>
                </a:solidFill>
                <a:latin typeface="+mn-ea"/>
                <a:ea typeface="+mn-ea"/>
              </a:rPr>
              <a:t>緑ブロック</a:t>
            </a:r>
            <a:r>
              <a:rPr lang="ja-JP" altLang="en-US" sz="900" dirty="0">
                <a:latin typeface="+mn-ea"/>
                <a:ea typeface="+mn-ea"/>
              </a:rPr>
              <a:t>位置まで移動</a:t>
            </a:r>
            <a:r>
              <a:rPr lang="en-US" altLang="ja-JP" sz="900" dirty="0">
                <a:latin typeface="+mn-ea"/>
                <a:ea typeface="+mn-ea"/>
              </a:rPr>
              <a:t>(</a:t>
            </a:r>
            <a:r>
              <a:rPr lang="ja-JP" altLang="en-US" sz="900" dirty="0">
                <a:latin typeface="+mn-ea"/>
                <a:ea typeface="+mn-ea"/>
              </a:rPr>
              <a:t>経路１</a:t>
            </a:r>
            <a:r>
              <a:rPr lang="en-US" altLang="ja-JP" sz="900" dirty="0">
                <a:latin typeface="+mn-ea"/>
                <a:ea typeface="+mn-ea"/>
              </a:rPr>
              <a:t>)</a:t>
            </a:r>
          </a:p>
          <a:p>
            <a:r>
              <a:rPr lang="ja-JP" altLang="en-US" sz="900" dirty="0">
                <a:latin typeface="+mn-ea"/>
                <a:ea typeface="+mn-ea"/>
              </a:rPr>
              <a:t>⇒ </a:t>
            </a:r>
            <a:r>
              <a:rPr lang="ja-JP" altLang="en-US" sz="900" dirty="0">
                <a:solidFill>
                  <a:srgbClr val="00B050"/>
                </a:solidFill>
                <a:latin typeface="+mn-ea"/>
                <a:ea typeface="+mn-ea"/>
              </a:rPr>
              <a:t>パワーブロック１の緑スポット</a:t>
            </a:r>
            <a:r>
              <a:rPr lang="ja-JP" altLang="en-US" sz="900" dirty="0">
                <a:latin typeface="+mn-ea"/>
                <a:ea typeface="+mn-ea"/>
              </a:rPr>
              <a:t>まで移動</a:t>
            </a:r>
            <a:r>
              <a:rPr lang="en-US" altLang="ja-JP" sz="900" dirty="0">
                <a:latin typeface="+mn-ea"/>
                <a:ea typeface="+mn-ea"/>
              </a:rPr>
              <a:t>(</a:t>
            </a:r>
            <a:r>
              <a:rPr lang="ja-JP" altLang="en-US" sz="900" dirty="0">
                <a:latin typeface="+mn-ea"/>
                <a:ea typeface="+mn-ea"/>
              </a:rPr>
              <a:t>経路２</a:t>
            </a:r>
            <a:r>
              <a:rPr lang="en-US" altLang="ja-JP" sz="900" dirty="0">
                <a:latin typeface="+mn-ea"/>
                <a:ea typeface="+mn-ea"/>
              </a:rPr>
              <a:t>)</a:t>
            </a:r>
          </a:p>
          <a:p>
            <a:r>
              <a:rPr lang="ja-JP" altLang="en-US" sz="900" dirty="0">
                <a:latin typeface="+mn-ea"/>
                <a:ea typeface="+mn-ea"/>
              </a:rPr>
              <a:t>⇒</a:t>
            </a:r>
            <a:r>
              <a:rPr lang="ja-JP" altLang="en-US" sz="900" dirty="0">
                <a:solidFill>
                  <a:srgbClr val="DEA900"/>
                </a:solidFill>
                <a:latin typeface="+mn-ea"/>
                <a:ea typeface="+mn-ea"/>
              </a:rPr>
              <a:t>黄ブロック</a:t>
            </a:r>
            <a:r>
              <a:rPr lang="ja-JP" altLang="en-US" sz="900" dirty="0">
                <a:latin typeface="+mn-ea"/>
                <a:ea typeface="+mn-ea"/>
              </a:rPr>
              <a:t>位置まで移動</a:t>
            </a:r>
            <a:r>
              <a:rPr lang="en-US" altLang="ja-JP" sz="900" dirty="0">
                <a:latin typeface="+mn-ea"/>
                <a:ea typeface="+mn-ea"/>
              </a:rPr>
              <a:t>(</a:t>
            </a:r>
            <a:r>
              <a:rPr lang="ja-JP" altLang="en-US" sz="900" dirty="0">
                <a:latin typeface="+mn-ea"/>
                <a:ea typeface="+mn-ea"/>
              </a:rPr>
              <a:t>経路３</a:t>
            </a:r>
            <a:r>
              <a:rPr lang="en-US" altLang="ja-JP" sz="900" dirty="0">
                <a:latin typeface="+mn-ea"/>
                <a:ea typeface="+mn-ea"/>
              </a:rPr>
              <a:t>)</a:t>
            </a:r>
          </a:p>
          <a:p>
            <a:r>
              <a:rPr lang="ja-JP" altLang="en-US" sz="900" dirty="0">
                <a:latin typeface="+mn-ea"/>
                <a:ea typeface="+mn-ea"/>
              </a:rPr>
              <a:t>⇒ </a:t>
            </a:r>
            <a:r>
              <a:rPr lang="ja-JP" altLang="en-US" sz="900" dirty="0">
                <a:solidFill>
                  <a:srgbClr val="FFC000"/>
                </a:solidFill>
                <a:latin typeface="+mn-ea"/>
                <a:ea typeface="+mn-ea"/>
              </a:rPr>
              <a:t>パワーブロック２の黄スポット</a:t>
            </a:r>
            <a:r>
              <a:rPr lang="ja-JP" altLang="en-US" sz="900" dirty="0">
                <a:latin typeface="+mn-ea"/>
                <a:ea typeface="+mn-ea"/>
              </a:rPr>
              <a:t>まで移動</a:t>
            </a:r>
            <a:r>
              <a:rPr lang="en-US" altLang="ja-JP" sz="900" dirty="0">
                <a:latin typeface="+mn-ea"/>
                <a:ea typeface="+mn-ea"/>
              </a:rPr>
              <a:t>(</a:t>
            </a:r>
            <a:r>
              <a:rPr lang="ja-JP" altLang="en-US" sz="900" dirty="0">
                <a:latin typeface="+mn-ea"/>
                <a:ea typeface="+mn-ea"/>
              </a:rPr>
              <a:t>経路４</a:t>
            </a:r>
            <a:r>
              <a:rPr lang="en-US" altLang="ja-JP" sz="900" dirty="0">
                <a:latin typeface="+mn-ea"/>
                <a:ea typeface="+mn-ea"/>
              </a:rPr>
              <a:t>)</a:t>
            </a:r>
          </a:p>
          <a:p>
            <a:r>
              <a:rPr lang="ja-JP" altLang="en-US" sz="900" dirty="0">
                <a:latin typeface="+mn-ea"/>
                <a:ea typeface="+mn-ea"/>
              </a:rPr>
              <a:t>⇒</a:t>
            </a:r>
            <a:r>
              <a:rPr lang="ja-JP" altLang="en-US" sz="900" dirty="0">
                <a:solidFill>
                  <a:schemeClr val="accent2"/>
                </a:solidFill>
                <a:latin typeface="+mn-ea"/>
                <a:ea typeface="+mn-ea"/>
              </a:rPr>
              <a:t>赤ブロック</a:t>
            </a:r>
            <a:r>
              <a:rPr lang="ja-JP" altLang="en-US" sz="900" dirty="0">
                <a:latin typeface="+mn-ea"/>
                <a:ea typeface="+mn-ea"/>
              </a:rPr>
              <a:t>位置まで移動</a:t>
            </a:r>
            <a:r>
              <a:rPr lang="en-US" altLang="ja-JP" sz="900" dirty="0">
                <a:latin typeface="+mn-ea"/>
                <a:ea typeface="+mn-ea"/>
              </a:rPr>
              <a:t>(</a:t>
            </a:r>
            <a:r>
              <a:rPr lang="ja-JP" altLang="en-US" sz="900" dirty="0">
                <a:latin typeface="+mn-ea"/>
                <a:ea typeface="+mn-ea"/>
              </a:rPr>
              <a:t>経路５</a:t>
            </a:r>
            <a:r>
              <a:rPr lang="en-US" altLang="ja-JP" sz="900" dirty="0">
                <a:latin typeface="+mn-ea"/>
                <a:ea typeface="+mn-ea"/>
              </a:rPr>
              <a:t>)</a:t>
            </a:r>
          </a:p>
          <a:p>
            <a:r>
              <a:rPr lang="ja-JP" altLang="en-US" sz="900" dirty="0">
                <a:latin typeface="+mn-ea"/>
                <a:ea typeface="+mn-ea"/>
              </a:rPr>
              <a:t>⇒ </a:t>
            </a:r>
            <a:r>
              <a:rPr lang="ja-JP" altLang="en-US" sz="900" dirty="0">
                <a:solidFill>
                  <a:schemeClr val="accent2"/>
                </a:solidFill>
                <a:latin typeface="+mn-ea"/>
                <a:ea typeface="+mn-ea"/>
              </a:rPr>
              <a:t>パワーブロック１の赤スポット</a:t>
            </a:r>
            <a:r>
              <a:rPr lang="ja-JP" altLang="en-US" sz="900" dirty="0">
                <a:latin typeface="+mn-ea"/>
                <a:ea typeface="+mn-ea"/>
              </a:rPr>
              <a:t>まで移動</a:t>
            </a:r>
            <a:r>
              <a:rPr lang="en-US" altLang="ja-JP" sz="900" dirty="0">
                <a:latin typeface="+mn-ea"/>
                <a:ea typeface="+mn-ea"/>
              </a:rPr>
              <a:t>(</a:t>
            </a:r>
            <a:r>
              <a:rPr lang="ja-JP" altLang="en-US" sz="900" dirty="0">
                <a:latin typeface="+mn-ea"/>
                <a:ea typeface="+mn-ea"/>
              </a:rPr>
              <a:t>経路６</a:t>
            </a:r>
            <a:r>
              <a:rPr lang="en-US" altLang="ja-JP" sz="900" dirty="0">
                <a:latin typeface="+mn-ea"/>
                <a:ea typeface="+mn-ea"/>
              </a:rPr>
              <a:t>)</a:t>
            </a:r>
          </a:p>
          <a:p>
            <a:r>
              <a:rPr lang="ja-JP" altLang="en-US" sz="900" dirty="0">
                <a:latin typeface="+mn-ea"/>
                <a:ea typeface="+mn-ea"/>
              </a:rPr>
              <a:t>⇒</a:t>
            </a:r>
            <a:r>
              <a:rPr lang="ja-JP" altLang="en-US" sz="900" dirty="0">
                <a:solidFill>
                  <a:schemeClr val="accent1"/>
                </a:solidFill>
                <a:latin typeface="+mn-ea"/>
                <a:ea typeface="+mn-ea"/>
              </a:rPr>
              <a:t>青ブロック</a:t>
            </a:r>
            <a:r>
              <a:rPr lang="ja-JP" altLang="en-US" sz="900" dirty="0">
                <a:latin typeface="+mn-ea"/>
                <a:ea typeface="+mn-ea"/>
              </a:rPr>
              <a:t>位置まで移動</a:t>
            </a:r>
            <a:r>
              <a:rPr lang="en-US" altLang="ja-JP" sz="900" dirty="0">
                <a:latin typeface="+mn-ea"/>
                <a:ea typeface="+mn-ea"/>
              </a:rPr>
              <a:t>(</a:t>
            </a:r>
            <a:r>
              <a:rPr lang="ja-JP" altLang="en-US" sz="900" dirty="0">
                <a:latin typeface="+mn-ea"/>
                <a:ea typeface="+mn-ea"/>
              </a:rPr>
              <a:t>経路７</a:t>
            </a:r>
            <a:r>
              <a:rPr lang="en-US" altLang="ja-JP" sz="900" dirty="0">
                <a:latin typeface="+mn-ea"/>
                <a:ea typeface="+mn-ea"/>
              </a:rPr>
              <a:t>)</a:t>
            </a:r>
            <a:r>
              <a:rPr lang="ja-JP" altLang="en-US" sz="900" dirty="0">
                <a:latin typeface="+mn-ea"/>
                <a:ea typeface="+mn-ea"/>
              </a:rPr>
              <a:t> </a:t>
            </a:r>
            <a:endParaRPr lang="en-US" altLang="ja-JP" sz="900" dirty="0">
              <a:latin typeface="+mn-ea"/>
              <a:ea typeface="+mn-ea"/>
            </a:endParaRPr>
          </a:p>
          <a:p>
            <a:r>
              <a:rPr lang="ja-JP" altLang="en-US" sz="900" dirty="0">
                <a:latin typeface="+mn-ea"/>
                <a:ea typeface="+mn-ea"/>
              </a:rPr>
              <a:t>⇒ </a:t>
            </a:r>
            <a:r>
              <a:rPr lang="ja-JP" altLang="en-US" sz="900" dirty="0">
                <a:solidFill>
                  <a:schemeClr val="accent1"/>
                </a:solidFill>
                <a:latin typeface="+mn-ea"/>
                <a:ea typeface="+mn-ea"/>
              </a:rPr>
              <a:t>パワーブロック１の青スポット</a:t>
            </a:r>
            <a:r>
              <a:rPr lang="ja-JP" altLang="en-US" sz="900" dirty="0">
                <a:latin typeface="+mn-ea"/>
                <a:ea typeface="+mn-ea"/>
              </a:rPr>
              <a:t>まで移動</a:t>
            </a:r>
            <a:r>
              <a:rPr lang="en-US" altLang="ja-JP" sz="900" dirty="0">
                <a:latin typeface="+mn-ea"/>
                <a:ea typeface="+mn-ea"/>
              </a:rPr>
              <a:t>(</a:t>
            </a:r>
            <a:r>
              <a:rPr lang="ja-JP" altLang="en-US" sz="900" dirty="0">
                <a:latin typeface="+mn-ea"/>
                <a:ea typeface="+mn-ea"/>
              </a:rPr>
              <a:t>経路８</a:t>
            </a:r>
            <a:r>
              <a:rPr lang="en-US" altLang="ja-JP" sz="900" dirty="0">
                <a:latin typeface="+mn-ea"/>
                <a:ea typeface="+mn-ea"/>
              </a:rPr>
              <a:t>)</a:t>
            </a:r>
          </a:p>
        </p:txBody>
      </p:sp>
      <p:sp>
        <p:nvSpPr>
          <p:cNvPr id="103" name="四角形: 角を丸くする 102">
            <a:extLst>
              <a:ext uri="{FF2B5EF4-FFF2-40B4-BE49-F238E27FC236}">
                <a16:creationId xmlns:a16="http://schemas.microsoft.com/office/drawing/2014/main" id="{814EDC5D-207B-49B7-BDF2-6829025F8B42}"/>
              </a:ext>
            </a:extLst>
          </p:cNvPr>
          <p:cNvSpPr/>
          <p:nvPr/>
        </p:nvSpPr>
        <p:spPr>
          <a:xfrm>
            <a:off x="7358321" y="4803105"/>
            <a:ext cx="5265102" cy="1795270"/>
          </a:xfrm>
          <a:prstGeom prst="roundRect">
            <a:avLst>
              <a:gd name="adj" fmla="val 31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n-ea"/>
            </a:endParaRPr>
          </a:p>
        </p:txBody>
      </p:sp>
      <p:sp>
        <p:nvSpPr>
          <p:cNvPr id="79" name="テキスト ボックス 78">
            <a:extLst>
              <a:ext uri="{FF2B5EF4-FFF2-40B4-BE49-F238E27FC236}">
                <a16:creationId xmlns:a16="http://schemas.microsoft.com/office/drawing/2014/main" id="{EE54EAEF-A423-4A10-95FF-826163CD03B7}"/>
              </a:ext>
            </a:extLst>
          </p:cNvPr>
          <p:cNvSpPr txBox="1"/>
          <p:nvPr/>
        </p:nvSpPr>
        <p:spPr>
          <a:xfrm>
            <a:off x="7437793" y="4718399"/>
            <a:ext cx="3090568" cy="230832"/>
          </a:xfrm>
          <a:prstGeom prst="rect">
            <a:avLst/>
          </a:prstGeom>
          <a:solidFill>
            <a:schemeClr val="lt1"/>
          </a:solidFill>
        </p:spPr>
        <p:txBody>
          <a:bodyPr wrap="none" rtlCol="0">
            <a:noAutofit/>
          </a:bodyPr>
          <a:lstStyle/>
          <a:p>
            <a:r>
              <a:rPr kumimoji="1" lang="en-US" altLang="ja-JP" sz="900" dirty="0">
                <a:latin typeface="+mn-ea"/>
                <a:ea typeface="+mn-ea"/>
              </a:rPr>
              <a:t>[</a:t>
            </a:r>
            <a:r>
              <a:rPr kumimoji="1" lang="ja-JP" altLang="en-US" sz="900" dirty="0">
                <a:latin typeface="+mn-ea"/>
                <a:ea typeface="+mn-ea"/>
              </a:rPr>
              <a:t>例</a:t>
            </a:r>
            <a:r>
              <a:rPr kumimoji="1" lang="en-US" altLang="ja-JP" sz="900" dirty="0">
                <a:latin typeface="+mn-ea"/>
                <a:ea typeface="+mn-ea"/>
              </a:rPr>
              <a:t>]</a:t>
            </a:r>
            <a:r>
              <a:rPr kumimoji="1" lang="ja-JP" altLang="en-US" sz="900" dirty="0">
                <a:latin typeface="+mn-ea"/>
                <a:ea typeface="+mn-ea"/>
              </a:rPr>
              <a:t> </a:t>
            </a:r>
            <a:r>
              <a:rPr lang="ja-JP" altLang="en-US" sz="900" dirty="0">
                <a:latin typeface="+mn-ea"/>
                <a:ea typeface="+mn-ea"/>
              </a:rPr>
              <a:t>経路</a:t>
            </a:r>
            <a:r>
              <a:rPr kumimoji="1" lang="ja-JP" altLang="en-US" sz="900" dirty="0">
                <a:latin typeface="+mn-ea"/>
                <a:ea typeface="+mn-ea"/>
              </a:rPr>
              <a:t>１で移動ライン順３［△</a:t>
            </a:r>
            <a:r>
              <a:rPr kumimoji="1" lang="ja-JP" altLang="en-US" sz="900" dirty="0" err="1">
                <a:latin typeface="+mn-ea"/>
                <a:ea typeface="+mn-ea"/>
              </a:rPr>
              <a:t>ｈ</a:t>
            </a:r>
            <a:r>
              <a:rPr kumimoji="1" lang="ja-JP" altLang="en-US" sz="900" dirty="0">
                <a:latin typeface="+mn-ea"/>
                <a:ea typeface="+mn-ea"/>
              </a:rPr>
              <a:t>、△</a:t>
            </a:r>
            <a:r>
              <a:rPr kumimoji="1" lang="ja-JP" altLang="en-US" sz="900" dirty="0" err="1">
                <a:latin typeface="+mn-ea"/>
                <a:ea typeface="+mn-ea"/>
              </a:rPr>
              <a:t>ｈ</a:t>
            </a:r>
            <a:r>
              <a:rPr kumimoji="1" lang="ja-JP" altLang="en-US" sz="900" dirty="0">
                <a:latin typeface="+mn-ea"/>
                <a:ea typeface="+mn-ea"/>
              </a:rPr>
              <a:t>、△ｖ］の場合</a:t>
            </a:r>
          </a:p>
        </p:txBody>
      </p:sp>
      <p:pic>
        <p:nvPicPr>
          <p:cNvPr id="93" name="図 92">
            <a:extLst>
              <a:ext uri="{FF2B5EF4-FFF2-40B4-BE49-F238E27FC236}">
                <a16:creationId xmlns:a16="http://schemas.microsoft.com/office/drawing/2014/main" id="{3920B041-B898-47CF-9B0F-399FDBAF821A}"/>
              </a:ext>
            </a:extLst>
          </p:cNvPr>
          <p:cNvPicPr>
            <a:picLocks noChangeAspect="1"/>
          </p:cNvPicPr>
          <p:nvPr/>
        </p:nvPicPr>
        <p:blipFill rotWithShape="1">
          <a:blip r:embed="rId11"/>
          <a:srcRect b="5790"/>
          <a:stretch/>
        </p:blipFill>
        <p:spPr>
          <a:xfrm>
            <a:off x="7559314" y="4866007"/>
            <a:ext cx="1977522" cy="1682499"/>
          </a:xfrm>
          <a:prstGeom prst="rect">
            <a:avLst/>
          </a:prstGeom>
        </p:spPr>
      </p:pic>
      <p:sp>
        <p:nvSpPr>
          <p:cNvPr id="78" name="四角形: 角を丸くする 77">
            <a:extLst>
              <a:ext uri="{FF2B5EF4-FFF2-40B4-BE49-F238E27FC236}">
                <a16:creationId xmlns:a16="http://schemas.microsoft.com/office/drawing/2014/main" id="{BFDD3EF0-0EAA-492A-8584-D244E51905AB}"/>
              </a:ext>
            </a:extLst>
          </p:cNvPr>
          <p:cNvSpPr/>
          <p:nvPr/>
        </p:nvSpPr>
        <p:spPr>
          <a:xfrm>
            <a:off x="8074979" y="4903451"/>
            <a:ext cx="880144" cy="1209600"/>
          </a:xfrm>
          <a:prstGeom prst="roundRect">
            <a:avLst>
              <a:gd name="adj" fmla="val 13161"/>
            </a:avLst>
          </a:prstGeom>
          <a:noFill/>
          <a:ln w="28575">
            <a:solidFill>
              <a:srgbClr val="FF0000"/>
            </a:solidFill>
            <a:prstDash val="sysDash"/>
          </a:ln>
          <a:effectLst>
            <a:glow rad="381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95" name="直線矢印コネクタ 94">
            <a:extLst>
              <a:ext uri="{FF2B5EF4-FFF2-40B4-BE49-F238E27FC236}">
                <a16:creationId xmlns:a16="http://schemas.microsoft.com/office/drawing/2014/main" id="{4F2F2E75-B287-4F01-A47A-F48C45593DE9}"/>
              </a:ext>
            </a:extLst>
          </p:cNvPr>
          <p:cNvCxnSpPr>
            <a:cxnSpLocks/>
          </p:cNvCxnSpPr>
          <p:nvPr/>
        </p:nvCxnSpPr>
        <p:spPr>
          <a:xfrm>
            <a:off x="8955123" y="5063626"/>
            <a:ext cx="76673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7207B630-8409-4339-AC6C-60139E5A1D30}"/>
              </a:ext>
            </a:extLst>
          </p:cNvPr>
          <p:cNvSpPr txBox="1"/>
          <p:nvPr/>
        </p:nvSpPr>
        <p:spPr>
          <a:xfrm>
            <a:off x="9618452" y="4966651"/>
            <a:ext cx="3004760" cy="1477328"/>
          </a:xfrm>
          <a:prstGeom prst="rect">
            <a:avLst/>
          </a:prstGeom>
          <a:noFill/>
        </p:spPr>
        <p:txBody>
          <a:bodyPr wrap="square" rtlCol="0">
            <a:spAutoFit/>
          </a:bodyPr>
          <a:lstStyle/>
          <a:p>
            <a:r>
              <a:rPr lang="ja-JP" altLang="en-US" sz="900" dirty="0">
                <a:solidFill>
                  <a:schemeClr val="accent2"/>
                </a:solidFill>
                <a:latin typeface="+mn-ea"/>
                <a:ea typeface="+mn-ea"/>
              </a:rPr>
              <a:t>　</a:t>
            </a:r>
            <a:r>
              <a:rPr lang="ja-JP" altLang="en-US" sz="900" u="sng" dirty="0">
                <a:solidFill>
                  <a:schemeClr val="accent2"/>
                </a:solidFill>
                <a:latin typeface="+mn-ea"/>
                <a:ea typeface="+mn-ea"/>
              </a:rPr>
              <a:t>走行体（ブロック座標</a:t>
            </a:r>
            <a:r>
              <a:rPr lang="en-US" altLang="ja-JP" sz="900" u="sng" dirty="0">
                <a:solidFill>
                  <a:schemeClr val="accent2"/>
                </a:solidFill>
                <a:latin typeface="+mn-ea"/>
                <a:ea typeface="+mn-ea"/>
              </a:rPr>
              <a:t>[0,2]</a:t>
            </a:r>
            <a:r>
              <a:rPr lang="ja-JP" altLang="en-US" sz="900" u="sng" dirty="0" err="1">
                <a:solidFill>
                  <a:schemeClr val="accent2"/>
                </a:solidFill>
                <a:latin typeface="+mn-ea"/>
                <a:ea typeface="+mn-ea"/>
              </a:rPr>
              <a:t>、</a:t>
            </a:r>
            <a:r>
              <a:rPr lang="ja-JP" altLang="en-US" sz="900" u="sng" dirty="0">
                <a:solidFill>
                  <a:schemeClr val="accent2"/>
                </a:solidFill>
                <a:latin typeface="+mn-ea"/>
                <a:ea typeface="+mn-ea"/>
              </a:rPr>
              <a:t>方向▼ｈ）から、△</a:t>
            </a:r>
            <a:r>
              <a:rPr lang="ja-JP" altLang="en-US" sz="900" u="sng" dirty="0" err="1">
                <a:solidFill>
                  <a:schemeClr val="accent2"/>
                </a:solidFill>
                <a:latin typeface="+mn-ea"/>
                <a:ea typeface="+mn-ea"/>
              </a:rPr>
              <a:t>ｈ</a:t>
            </a:r>
            <a:r>
              <a:rPr lang="ja-JP" altLang="en-US" sz="900" u="sng" dirty="0">
                <a:solidFill>
                  <a:schemeClr val="accent2"/>
                </a:solidFill>
                <a:latin typeface="+mn-ea"/>
                <a:ea typeface="+mn-ea"/>
              </a:rPr>
              <a:t>に移動する場合、以下のように算出する。</a:t>
            </a:r>
            <a:endParaRPr lang="en-US" altLang="ja-JP" sz="900" u="sng" dirty="0">
              <a:solidFill>
                <a:schemeClr val="accent2"/>
              </a:solidFill>
              <a:latin typeface="+mn-ea"/>
              <a:ea typeface="+mn-ea"/>
            </a:endParaRPr>
          </a:p>
          <a:p>
            <a:pPr marL="628650" indent="-628650"/>
            <a:r>
              <a:rPr kumimoji="1" lang="ja-JP" altLang="en-US" sz="900" dirty="0">
                <a:solidFill>
                  <a:schemeClr val="accent2"/>
                </a:solidFill>
                <a:latin typeface="+mn-ea"/>
                <a:ea typeface="+mn-ea"/>
              </a:rPr>
              <a:t>　・制御命令 </a:t>
            </a:r>
            <a:r>
              <a:rPr kumimoji="1" lang="en-US" altLang="ja-JP" sz="900" dirty="0">
                <a:solidFill>
                  <a:schemeClr val="accent2"/>
                </a:solidFill>
                <a:latin typeface="+mn-ea"/>
                <a:ea typeface="+mn-ea"/>
              </a:rPr>
              <a:t>…</a:t>
            </a:r>
            <a:r>
              <a:rPr kumimoji="1" lang="ja-JP" altLang="en-US" sz="900" dirty="0">
                <a:solidFill>
                  <a:schemeClr val="accent2"/>
                </a:solidFill>
                <a:latin typeface="+mn-ea"/>
                <a:ea typeface="+mn-ea"/>
              </a:rPr>
              <a:t>左記ルールに従う</a:t>
            </a:r>
            <a:endParaRPr kumimoji="1" lang="en-US" altLang="ja-JP" sz="900" dirty="0">
              <a:solidFill>
                <a:schemeClr val="accent2"/>
              </a:solidFill>
              <a:latin typeface="+mn-ea"/>
              <a:ea typeface="+mn-ea"/>
            </a:endParaRPr>
          </a:p>
          <a:p>
            <a:pPr marL="628650" indent="-628650"/>
            <a:r>
              <a:rPr lang="ja-JP" altLang="en-US" sz="900" dirty="0">
                <a:solidFill>
                  <a:schemeClr val="accent2"/>
                </a:solidFill>
                <a:latin typeface="+mn-ea"/>
                <a:ea typeface="+mn-ea"/>
              </a:rPr>
              <a:t>　・移動方向 </a:t>
            </a:r>
            <a:r>
              <a:rPr lang="en-US" altLang="ja-JP" sz="900" dirty="0">
                <a:solidFill>
                  <a:schemeClr val="accent2"/>
                </a:solidFill>
                <a:latin typeface="+mn-ea"/>
                <a:ea typeface="+mn-ea"/>
              </a:rPr>
              <a:t>…</a:t>
            </a:r>
            <a:r>
              <a:rPr lang="ja-JP" altLang="en-US" sz="900" dirty="0">
                <a:solidFill>
                  <a:schemeClr val="accent2"/>
                </a:solidFill>
                <a:latin typeface="+mn-ea"/>
                <a:ea typeface="+mn-ea"/>
              </a:rPr>
              <a:t>「</a:t>
            </a:r>
            <a:r>
              <a:rPr lang="en-US" altLang="ja-JP" sz="900" dirty="0">
                <a:solidFill>
                  <a:schemeClr val="accent2"/>
                </a:solidFill>
                <a:latin typeface="+mn-ea"/>
                <a:ea typeface="+mn-ea"/>
              </a:rPr>
              <a:t>2-3.</a:t>
            </a:r>
            <a:r>
              <a:rPr lang="ja-JP" altLang="en-US" sz="900" dirty="0">
                <a:solidFill>
                  <a:schemeClr val="accent2"/>
                </a:solidFill>
                <a:latin typeface="+mn-ea"/>
                <a:ea typeface="+mn-ea"/>
              </a:rPr>
              <a:t>走行体の動作定義」の通り計算</a:t>
            </a:r>
            <a:endParaRPr lang="en-US" altLang="ja-JP" sz="900" dirty="0">
              <a:solidFill>
                <a:schemeClr val="accent2"/>
              </a:solidFill>
              <a:latin typeface="+mn-ea"/>
              <a:ea typeface="+mn-ea"/>
            </a:endParaRPr>
          </a:p>
          <a:p>
            <a:pPr marL="809625" indent="-809625"/>
            <a:r>
              <a:rPr lang="ja-JP" altLang="en-US" sz="900" dirty="0">
                <a:solidFill>
                  <a:schemeClr val="accent2"/>
                </a:solidFill>
                <a:latin typeface="+mn-ea"/>
                <a:ea typeface="+mn-ea"/>
              </a:rPr>
              <a:t>　・避け処理 </a:t>
            </a:r>
            <a:r>
              <a:rPr lang="en-US" altLang="ja-JP" sz="900" dirty="0">
                <a:solidFill>
                  <a:schemeClr val="accent2"/>
                </a:solidFill>
                <a:latin typeface="+mn-ea"/>
                <a:ea typeface="+mn-ea"/>
              </a:rPr>
              <a:t>…</a:t>
            </a:r>
            <a:r>
              <a:rPr lang="ja-JP" altLang="en-US" sz="900" dirty="0">
                <a:solidFill>
                  <a:schemeClr val="accent2"/>
                </a:solidFill>
                <a:latin typeface="+mn-ea"/>
                <a:ea typeface="+mn-ea"/>
              </a:rPr>
              <a:t>現走行体ブロック座標と同じブロック座標のカラーブロックがあるかで判断</a:t>
            </a:r>
            <a:endParaRPr lang="en-US" altLang="ja-JP" sz="900" dirty="0">
              <a:solidFill>
                <a:schemeClr val="accent2"/>
              </a:solidFill>
              <a:latin typeface="+mn-ea"/>
              <a:ea typeface="+mn-ea"/>
            </a:endParaRPr>
          </a:p>
          <a:p>
            <a:pPr marL="809625" indent="-809625"/>
            <a:r>
              <a:rPr lang="ja-JP" altLang="en-US" sz="900" dirty="0">
                <a:solidFill>
                  <a:schemeClr val="accent2"/>
                </a:solidFill>
                <a:latin typeface="+mn-ea"/>
                <a:ea typeface="+mn-ea"/>
              </a:rPr>
              <a:t>　・重み </a:t>
            </a:r>
            <a:r>
              <a:rPr lang="en-US" altLang="ja-JP" sz="900" dirty="0">
                <a:solidFill>
                  <a:schemeClr val="accent2"/>
                </a:solidFill>
                <a:latin typeface="+mn-ea"/>
                <a:ea typeface="+mn-ea"/>
              </a:rPr>
              <a:t>…</a:t>
            </a:r>
            <a:r>
              <a:rPr lang="ja-JP" altLang="en-US" sz="900" dirty="0">
                <a:solidFill>
                  <a:schemeClr val="accent2"/>
                </a:solidFill>
                <a:latin typeface="+mn-ea"/>
                <a:ea typeface="+mn-ea"/>
              </a:rPr>
              <a:t>「</a:t>
            </a:r>
            <a:r>
              <a:rPr lang="en-US" altLang="ja-JP" sz="900" dirty="0">
                <a:solidFill>
                  <a:schemeClr val="accent2"/>
                </a:solidFill>
                <a:latin typeface="+mn-ea"/>
                <a:ea typeface="+mn-ea"/>
              </a:rPr>
              <a:t>2-3.</a:t>
            </a:r>
            <a:r>
              <a:rPr lang="ja-JP" altLang="en-US" sz="900" dirty="0">
                <a:solidFill>
                  <a:schemeClr val="accent2"/>
                </a:solidFill>
                <a:latin typeface="+mn-ea"/>
                <a:ea typeface="+mn-ea"/>
              </a:rPr>
              <a:t>走行体の動作定義」の通り計算</a:t>
            </a:r>
            <a:endParaRPr lang="en-US" altLang="ja-JP" sz="900" dirty="0">
              <a:solidFill>
                <a:schemeClr val="accent2"/>
              </a:solidFill>
              <a:latin typeface="+mn-ea"/>
              <a:ea typeface="+mn-ea"/>
            </a:endParaRPr>
          </a:p>
          <a:p>
            <a:pPr marL="809625" indent="-809625"/>
            <a:r>
              <a:rPr lang="ja-JP" altLang="en-US" sz="900" dirty="0">
                <a:solidFill>
                  <a:schemeClr val="accent2"/>
                </a:solidFill>
                <a:latin typeface="+mn-ea"/>
                <a:ea typeface="+mn-ea"/>
              </a:rPr>
              <a:t>　・走行体新ブロック座標 </a:t>
            </a:r>
            <a:r>
              <a:rPr lang="en-US" altLang="ja-JP" sz="900" dirty="0">
                <a:solidFill>
                  <a:schemeClr val="accent2"/>
                </a:solidFill>
                <a:latin typeface="+mn-ea"/>
                <a:ea typeface="+mn-ea"/>
              </a:rPr>
              <a:t>…</a:t>
            </a:r>
            <a:r>
              <a:rPr lang="ja-JP" altLang="en-US" sz="900" dirty="0">
                <a:solidFill>
                  <a:schemeClr val="accent2"/>
                </a:solidFill>
                <a:latin typeface="+mn-ea"/>
                <a:ea typeface="+mn-ea"/>
              </a:rPr>
              <a:t>△なら＋１、▼ならー１で各要素を計算</a:t>
            </a:r>
            <a:endParaRPr lang="en-US" altLang="ja-JP" sz="900" dirty="0">
              <a:solidFill>
                <a:schemeClr val="accent2"/>
              </a:solidFill>
              <a:latin typeface="+mn-ea"/>
              <a:ea typeface="+mn-ea"/>
            </a:endParaRPr>
          </a:p>
          <a:p>
            <a:pPr marL="628650" indent="-628650"/>
            <a:r>
              <a:rPr lang="ja-JP" altLang="en-US" sz="900" dirty="0">
                <a:solidFill>
                  <a:schemeClr val="accent2"/>
                </a:solidFill>
                <a:latin typeface="+mn-ea"/>
                <a:ea typeface="+mn-ea"/>
              </a:rPr>
              <a:t>　・走行体新方角 </a:t>
            </a:r>
            <a:r>
              <a:rPr lang="en-US" altLang="ja-JP" sz="900" dirty="0">
                <a:solidFill>
                  <a:schemeClr val="accent2"/>
                </a:solidFill>
                <a:latin typeface="+mn-ea"/>
                <a:ea typeface="+mn-ea"/>
              </a:rPr>
              <a:t>…</a:t>
            </a:r>
            <a:r>
              <a:rPr lang="ja-JP" altLang="en-US" sz="900" dirty="0">
                <a:solidFill>
                  <a:schemeClr val="accent2"/>
                </a:solidFill>
                <a:latin typeface="+mn-ea"/>
                <a:ea typeface="+mn-ea"/>
              </a:rPr>
              <a:t>移動方角＊－１</a:t>
            </a:r>
            <a:endParaRPr lang="en-US" altLang="ja-JP" sz="900" dirty="0">
              <a:solidFill>
                <a:schemeClr val="accent2"/>
              </a:solidFill>
              <a:latin typeface="+mn-ea"/>
              <a:ea typeface="+mn-ea"/>
            </a:endParaRPr>
          </a:p>
        </p:txBody>
      </p:sp>
      <p:sp>
        <p:nvSpPr>
          <p:cNvPr id="104" name="テキスト ボックス 103">
            <a:extLst>
              <a:ext uri="{FF2B5EF4-FFF2-40B4-BE49-F238E27FC236}">
                <a16:creationId xmlns:a16="http://schemas.microsoft.com/office/drawing/2014/main" id="{554451E9-BC76-4371-97C5-8A00EF932331}"/>
              </a:ext>
            </a:extLst>
          </p:cNvPr>
          <p:cNvSpPr txBox="1"/>
          <p:nvPr/>
        </p:nvSpPr>
        <p:spPr>
          <a:xfrm>
            <a:off x="4850237" y="6597523"/>
            <a:ext cx="7770927" cy="400110"/>
          </a:xfrm>
          <a:prstGeom prst="rect">
            <a:avLst/>
          </a:prstGeom>
          <a:noFill/>
        </p:spPr>
        <p:txBody>
          <a:bodyPr wrap="square" rtlCol="0">
            <a:spAutoFit/>
          </a:bodyPr>
          <a:lstStyle/>
          <a:p>
            <a:r>
              <a:rPr lang="en-US" altLang="ja-JP" sz="1000" b="1" u="sng" dirty="0">
                <a:latin typeface="+mn-ea"/>
                <a:ea typeface="+mn-ea"/>
              </a:rPr>
              <a:t>Ⅱ</a:t>
            </a:r>
            <a:r>
              <a:rPr lang="ja-JP" altLang="en-US" sz="1000" b="1" u="sng" dirty="0">
                <a:latin typeface="+mn-ea"/>
                <a:ea typeface="+mn-ea"/>
              </a:rPr>
              <a:t>－３</a:t>
            </a:r>
            <a:r>
              <a:rPr lang="en-US" altLang="ja-JP" sz="1000" b="1" u="sng" dirty="0">
                <a:latin typeface="+mn-ea"/>
                <a:ea typeface="+mn-ea"/>
              </a:rPr>
              <a:t>.</a:t>
            </a:r>
            <a:r>
              <a:rPr lang="ja-JP" altLang="en-US" sz="1000" b="1" u="sng" dirty="0">
                <a:latin typeface="+mn-ea"/>
                <a:ea typeface="+mn-ea"/>
              </a:rPr>
              <a:t>各移動ライン順の中で最小の重みを経路として登録し、そのときの走行体情報</a:t>
            </a:r>
            <a:r>
              <a:rPr lang="en-US" altLang="ja-JP" sz="1000" b="1" u="sng" dirty="0">
                <a:latin typeface="+mn-ea"/>
                <a:ea typeface="+mn-ea"/>
              </a:rPr>
              <a:t>(</a:t>
            </a:r>
            <a:r>
              <a:rPr lang="ja-JP" altLang="en-US" sz="1000" b="1" u="sng" dirty="0">
                <a:latin typeface="+mn-ea"/>
                <a:ea typeface="+mn-ea"/>
              </a:rPr>
              <a:t>ブロック座標、方向</a:t>
            </a:r>
            <a:r>
              <a:rPr lang="en-US" altLang="ja-JP" sz="1000" b="1" u="sng" dirty="0">
                <a:latin typeface="+mn-ea"/>
                <a:ea typeface="+mn-ea"/>
              </a:rPr>
              <a:t>)</a:t>
            </a:r>
            <a:r>
              <a:rPr lang="ja-JP" altLang="en-US" sz="1000" b="1" u="sng" dirty="0">
                <a:latin typeface="+mn-ea"/>
                <a:ea typeface="+mn-ea"/>
              </a:rPr>
              <a:t>とブロック移動情報（ブロック座標）を持って次経路も</a:t>
            </a:r>
            <a:r>
              <a:rPr lang="en-US" altLang="ja-JP" sz="1000" b="1" u="sng" dirty="0">
                <a:latin typeface="+mn-ea"/>
                <a:ea typeface="+mn-ea"/>
              </a:rPr>
              <a:t>Ⅱ</a:t>
            </a:r>
            <a:r>
              <a:rPr lang="ja-JP" altLang="en-US" sz="1000" b="1" u="sng" dirty="0">
                <a:latin typeface="+mn-ea"/>
                <a:ea typeface="+mn-ea"/>
              </a:rPr>
              <a:t>－１、</a:t>
            </a:r>
            <a:r>
              <a:rPr lang="en-US" altLang="ja-JP" sz="1000" b="1" u="sng" dirty="0">
                <a:latin typeface="+mn-ea"/>
                <a:ea typeface="+mn-ea"/>
              </a:rPr>
              <a:t>Ⅱ</a:t>
            </a:r>
            <a:r>
              <a:rPr lang="ja-JP" altLang="en-US" sz="1000" b="1" u="sng" dirty="0">
                <a:latin typeface="+mn-ea"/>
                <a:ea typeface="+mn-ea"/>
              </a:rPr>
              <a:t>－２で最短移動ライン順を算出していく。</a:t>
            </a:r>
            <a:endParaRPr lang="en-US" altLang="ja-JP" sz="1000" b="1" u="sng" dirty="0">
              <a:latin typeface="+mn-ea"/>
              <a:ea typeface="+mn-ea"/>
            </a:endParaRPr>
          </a:p>
        </p:txBody>
      </p:sp>
      <p:sp>
        <p:nvSpPr>
          <p:cNvPr id="105" name="テキスト ボックス 104">
            <a:extLst>
              <a:ext uri="{FF2B5EF4-FFF2-40B4-BE49-F238E27FC236}">
                <a16:creationId xmlns:a16="http://schemas.microsoft.com/office/drawing/2014/main" id="{4BB86E6A-884D-489D-B5B5-26CC521BE2BF}"/>
              </a:ext>
            </a:extLst>
          </p:cNvPr>
          <p:cNvSpPr txBox="1"/>
          <p:nvPr/>
        </p:nvSpPr>
        <p:spPr>
          <a:xfrm>
            <a:off x="4837538" y="6914090"/>
            <a:ext cx="5317616" cy="246221"/>
          </a:xfrm>
          <a:prstGeom prst="rect">
            <a:avLst/>
          </a:prstGeom>
          <a:noFill/>
        </p:spPr>
        <p:txBody>
          <a:bodyPr wrap="square" rtlCol="0">
            <a:spAutoFit/>
          </a:bodyPr>
          <a:lstStyle/>
          <a:p>
            <a:r>
              <a:rPr lang="ja-JP" altLang="en-US" sz="1000" b="1" u="sng" dirty="0">
                <a:latin typeface="+mn-ea"/>
                <a:ea typeface="+mn-ea"/>
              </a:rPr>
              <a:t>●</a:t>
            </a:r>
            <a:r>
              <a:rPr lang="en-US" altLang="ja-JP" sz="1000" b="1" u="sng" dirty="0" err="1">
                <a:latin typeface="+mn-ea"/>
                <a:ea typeface="+mn-ea"/>
              </a:rPr>
              <a:t>Ⅲ.Ⅱ</a:t>
            </a:r>
            <a:r>
              <a:rPr lang="ja-JP" altLang="en-US" sz="1000" b="1" u="sng" dirty="0">
                <a:latin typeface="+mn-ea"/>
                <a:ea typeface="+mn-ea"/>
              </a:rPr>
              <a:t>－１～３までを繰り返し、ブロック移動順候補の制御命令リストと総重みをつくる。</a:t>
            </a:r>
          </a:p>
        </p:txBody>
      </p:sp>
      <p:sp>
        <p:nvSpPr>
          <p:cNvPr id="64" name="テキスト ボックス 63">
            <a:extLst>
              <a:ext uri="{FF2B5EF4-FFF2-40B4-BE49-F238E27FC236}">
                <a16:creationId xmlns:a16="http://schemas.microsoft.com/office/drawing/2014/main" id="{314A2921-D273-4F19-B22A-41FD8F68B1A0}"/>
              </a:ext>
            </a:extLst>
          </p:cNvPr>
          <p:cNvSpPr txBox="1"/>
          <p:nvPr/>
        </p:nvSpPr>
        <p:spPr>
          <a:xfrm>
            <a:off x="4802645" y="4534999"/>
            <a:ext cx="6789820" cy="246221"/>
          </a:xfrm>
          <a:prstGeom prst="rect">
            <a:avLst/>
          </a:prstGeom>
          <a:noFill/>
        </p:spPr>
        <p:txBody>
          <a:bodyPr wrap="square" rtlCol="0">
            <a:spAutoFit/>
          </a:bodyPr>
          <a:lstStyle/>
          <a:p>
            <a:r>
              <a:rPr lang="en-US" altLang="ja-JP" sz="1000" b="1" u="sng" dirty="0">
                <a:latin typeface="+mn-ea"/>
                <a:ea typeface="+mn-ea"/>
              </a:rPr>
              <a:t>Ⅱ</a:t>
            </a:r>
            <a:r>
              <a:rPr lang="ja-JP" altLang="en-US" sz="1000" b="1" u="sng" dirty="0">
                <a:latin typeface="+mn-ea"/>
                <a:ea typeface="+mn-ea"/>
              </a:rPr>
              <a:t>－２</a:t>
            </a:r>
            <a:r>
              <a:rPr lang="en-US" altLang="ja-JP" sz="1000" b="1" u="sng" dirty="0">
                <a:latin typeface="+mn-ea"/>
                <a:ea typeface="+mn-ea"/>
              </a:rPr>
              <a:t>.</a:t>
            </a:r>
            <a:r>
              <a:rPr lang="ja-JP" altLang="en-US" sz="1000" b="1" u="sng" dirty="0">
                <a:latin typeface="+mn-ea"/>
                <a:ea typeface="+mn-ea"/>
              </a:rPr>
              <a:t>走行体情報と上記「移動ライン順」、ブロック情報より、制御命令を作成し、重みを計算する</a:t>
            </a:r>
            <a:endParaRPr lang="en-US" altLang="ja-JP" sz="1000" b="1" u="sng" dirty="0">
              <a:latin typeface="+mn-ea"/>
              <a:ea typeface="+mn-ea"/>
            </a:endParaRPr>
          </a:p>
        </p:txBody>
      </p:sp>
      <p:sp>
        <p:nvSpPr>
          <p:cNvPr id="77" name="テキスト ボックス 76">
            <a:extLst>
              <a:ext uri="{FF2B5EF4-FFF2-40B4-BE49-F238E27FC236}">
                <a16:creationId xmlns:a16="http://schemas.microsoft.com/office/drawing/2014/main" id="{1643BC7D-EF15-44A3-A54C-AD2C028A55B6}"/>
              </a:ext>
            </a:extLst>
          </p:cNvPr>
          <p:cNvSpPr txBox="1"/>
          <p:nvPr/>
        </p:nvSpPr>
        <p:spPr>
          <a:xfrm>
            <a:off x="2342818" y="3596228"/>
            <a:ext cx="1280492" cy="507831"/>
          </a:xfrm>
          <a:prstGeom prst="rect">
            <a:avLst/>
          </a:prstGeom>
          <a:noFill/>
        </p:spPr>
        <p:txBody>
          <a:bodyPr wrap="square" rtlCol="0">
            <a:spAutoFit/>
          </a:bodyPr>
          <a:lstStyle/>
          <a:p>
            <a:r>
              <a:rPr kumimoji="1" lang="ja-JP" altLang="en-US" sz="900" dirty="0">
                <a:latin typeface="+mn-ea"/>
                <a:ea typeface="+mn-ea"/>
              </a:rPr>
              <a:t>これは</a:t>
            </a:r>
            <a:r>
              <a:rPr kumimoji="1" lang="ja-JP" altLang="en-US" sz="900" b="1" u="sng" dirty="0">
                <a:solidFill>
                  <a:schemeClr val="accent2"/>
                </a:solidFill>
                <a:latin typeface="+mn-ea"/>
                <a:ea typeface="+mn-ea"/>
              </a:rPr>
              <a:t>ブロック並べエリア情報</a:t>
            </a:r>
            <a:r>
              <a:rPr kumimoji="1" lang="ja-JP" altLang="en-US" sz="900" dirty="0">
                <a:latin typeface="+mn-ea"/>
                <a:ea typeface="+mn-ea"/>
              </a:rPr>
              <a:t>オブジェクトが管理する。</a:t>
            </a:r>
          </a:p>
        </p:txBody>
      </p:sp>
      <p:sp>
        <p:nvSpPr>
          <p:cNvPr id="83" name="テキスト ボックス 82">
            <a:extLst>
              <a:ext uri="{FF2B5EF4-FFF2-40B4-BE49-F238E27FC236}">
                <a16:creationId xmlns:a16="http://schemas.microsoft.com/office/drawing/2014/main" id="{F1834F0C-9159-44FE-A72F-31FC5E3565B4}"/>
              </a:ext>
            </a:extLst>
          </p:cNvPr>
          <p:cNvSpPr txBox="1"/>
          <p:nvPr/>
        </p:nvSpPr>
        <p:spPr>
          <a:xfrm>
            <a:off x="4840093" y="7075114"/>
            <a:ext cx="7837900" cy="369332"/>
          </a:xfrm>
          <a:prstGeom prst="rect">
            <a:avLst/>
          </a:prstGeom>
          <a:noFill/>
        </p:spPr>
        <p:txBody>
          <a:bodyPr wrap="square" rtlCol="0">
            <a:spAutoFit/>
          </a:bodyPr>
          <a:lstStyle/>
          <a:p>
            <a:r>
              <a:rPr kumimoji="1" lang="ja-JP" altLang="en-US" sz="900" b="1" u="sng" dirty="0">
                <a:solidFill>
                  <a:schemeClr val="accent2"/>
                </a:solidFill>
                <a:latin typeface="+mn-ea"/>
                <a:ea typeface="+mn-ea"/>
              </a:rPr>
              <a:t>●解法モデル</a:t>
            </a:r>
            <a:r>
              <a:rPr kumimoji="1" lang="ja-JP" altLang="en-US" sz="900" dirty="0">
                <a:latin typeface="+mn-ea"/>
                <a:ea typeface="+mn-ea"/>
              </a:rPr>
              <a:t>･･･　</a:t>
            </a:r>
            <a:r>
              <a:rPr kumimoji="1" lang="ja-JP" altLang="en-US" sz="900" b="1" u="sng" dirty="0">
                <a:solidFill>
                  <a:schemeClr val="accent2"/>
                </a:solidFill>
                <a:latin typeface="+mn-ea"/>
                <a:ea typeface="+mn-ea"/>
              </a:rPr>
              <a:t>ブロック設置手順</a:t>
            </a:r>
            <a:r>
              <a:rPr kumimoji="1" lang="ja-JP" altLang="en-US" sz="900" dirty="0">
                <a:latin typeface="+mn-ea"/>
                <a:ea typeface="+mn-ea"/>
              </a:rPr>
              <a:t>の中で「演算用走行体情報」と「探索用カラーブロック」を生成して、仮想的にブロックの情報を設置、移動させて制御命令リストと重みの算出をおこなう。できた制御命令は</a:t>
            </a:r>
            <a:r>
              <a:rPr kumimoji="1" lang="ja-JP" altLang="en-US" sz="900" b="1" u="sng" dirty="0">
                <a:solidFill>
                  <a:schemeClr val="accent2"/>
                </a:solidFill>
                <a:latin typeface="+mn-ea"/>
                <a:ea typeface="+mn-ea"/>
              </a:rPr>
              <a:t>１ブロック設置手順</a:t>
            </a:r>
            <a:r>
              <a:rPr kumimoji="1" lang="ja-JP" altLang="en-US" sz="900" dirty="0">
                <a:latin typeface="+mn-ea"/>
                <a:ea typeface="+mn-ea"/>
              </a:rPr>
              <a:t>オブジェクトに保管する。</a:t>
            </a:r>
          </a:p>
        </p:txBody>
      </p:sp>
      <p:sp>
        <p:nvSpPr>
          <p:cNvPr id="17" name="四角形: 角を丸くする 16">
            <a:extLst>
              <a:ext uri="{FF2B5EF4-FFF2-40B4-BE49-F238E27FC236}">
                <a16:creationId xmlns:a16="http://schemas.microsoft.com/office/drawing/2014/main" id="{2BA6FA63-1030-49A6-BC7A-1A1D1651D28D}"/>
              </a:ext>
            </a:extLst>
          </p:cNvPr>
          <p:cNvSpPr/>
          <p:nvPr/>
        </p:nvSpPr>
        <p:spPr>
          <a:xfrm>
            <a:off x="4824761" y="693413"/>
            <a:ext cx="7852430" cy="1349945"/>
          </a:xfrm>
          <a:prstGeom prst="roundRect">
            <a:avLst>
              <a:gd name="adj" fmla="val 78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FEDFED6F-159B-4419-A1DF-966A99770F20}"/>
              </a:ext>
            </a:extLst>
          </p:cNvPr>
          <p:cNvSpPr txBox="1"/>
          <p:nvPr/>
        </p:nvSpPr>
        <p:spPr>
          <a:xfrm>
            <a:off x="4892543" y="642546"/>
            <a:ext cx="1976823" cy="253916"/>
          </a:xfrm>
          <a:prstGeom prst="rect">
            <a:avLst/>
          </a:prstGeom>
          <a:solidFill>
            <a:schemeClr val="bg1"/>
          </a:solidFill>
        </p:spPr>
        <p:txBody>
          <a:bodyPr wrap="none" rtlCol="0">
            <a:spAutoFit/>
          </a:bodyPr>
          <a:lstStyle/>
          <a:p>
            <a:r>
              <a:rPr kumimoji="1" lang="en-US" altLang="ja-JP" sz="1050" b="1" u="sng" dirty="0">
                <a:latin typeface="+mn-ea"/>
                <a:ea typeface="+mn-ea"/>
              </a:rPr>
              <a:t>2-4-</a:t>
            </a:r>
            <a:r>
              <a:rPr lang="en-US" altLang="ja-JP" sz="1050" b="1" u="sng" dirty="0">
                <a:latin typeface="+mn-ea"/>
                <a:ea typeface="+mn-ea"/>
              </a:rPr>
              <a:t>3</a:t>
            </a:r>
            <a:r>
              <a:rPr kumimoji="1" lang="en-US" altLang="ja-JP" sz="1050" b="1" u="sng" dirty="0">
                <a:latin typeface="+mn-ea"/>
                <a:ea typeface="+mn-ea"/>
              </a:rPr>
              <a:t>.</a:t>
            </a:r>
            <a:r>
              <a:rPr kumimoji="1" lang="ja-JP" altLang="en-US" sz="1050" b="1" u="sng" dirty="0">
                <a:latin typeface="+mn-ea"/>
                <a:ea typeface="+mn-ea"/>
              </a:rPr>
              <a:t>組合せ順列リスト作成</a:t>
            </a:r>
          </a:p>
        </p:txBody>
      </p:sp>
      <p:sp>
        <p:nvSpPr>
          <p:cNvPr id="38" name="テキスト ボックス 37">
            <a:extLst>
              <a:ext uri="{FF2B5EF4-FFF2-40B4-BE49-F238E27FC236}">
                <a16:creationId xmlns:a16="http://schemas.microsoft.com/office/drawing/2014/main" id="{1CC8166C-68D2-4E87-BCC7-A518CA6DEF91}"/>
              </a:ext>
            </a:extLst>
          </p:cNvPr>
          <p:cNvSpPr txBox="1"/>
          <p:nvPr/>
        </p:nvSpPr>
        <p:spPr>
          <a:xfrm>
            <a:off x="4855468" y="825684"/>
            <a:ext cx="3070132" cy="1061829"/>
          </a:xfrm>
          <a:prstGeom prst="rect">
            <a:avLst/>
          </a:prstGeom>
          <a:noFill/>
        </p:spPr>
        <p:txBody>
          <a:bodyPr wrap="square" rtlCol="0">
            <a:spAutoFit/>
          </a:bodyPr>
          <a:lstStyle/>
          <a:p>
            <a:r>
              <a:rPr lang="ja-JP" altLang="en-US" sz="900" dirty="0">
                <a:latin typeface="+mn-ea"/>
                <a:ea typeface="+mn-ea"/>
              </a:rPr>
              <a:t>「</a:t>
            </a:r>
            <a:r>
              <a:rPr lang="en-US" altLang="ja-JP" sz="900" dirty="0">
                <a:latin typeface="+mn-ea"/>
                <a:ea typeface="+mn-ea"/>
              </a:rPr>
              <a:t>2-4-2.</a:t>
            </a:r>
            <a:r>
              <a:rPr lang="ja-JP" altLang="en-US" sz="900" dirty="0">
                <a:latin typeface="+mn-ea"/>
                <a:ea typeface="+mn-ea"/>
              </a:rPr>
              <a:t>初期設定」で表す</a:t>
            </a:r>
            <a:r>
              <a:rPr kumimoji="1" lang="ja-JP" altLang="en-US" sz="900" dirty="0">
                <a:latin typeface="+mn-ea"/>
                <a:ea typeface="+mn-ea"/>
              </a:rPr>
              <a:t>１つ目のパワーブロックが指す各色</a:t>
            </a:r>
            <a:r>
              <a:rPr kumimoji="1" lang="en-US" altLang="ja-JP" sz="900" dirty="0">
                <a:latin typeface="+mn-ea"/>
                <a:ea typeface="+mn-ea"/>
              </a:rPr>
              <a:t>(</a:t>
            </a:r>
            <a:r>
              <a:rPr kumimoji="1" lang="ja-JP" altLang="en-US" sz="900" dirty="0">
                <a:latin typeface="+mn-ea"/>
                <a:ea typeface="+mn-ea"/>
              </a:rPr>
              <a:t>赤、緑、青、黄</a:t>
            </a:r>
            <a:r>
              <a:rPr kumimoji="1" lang="en-US" altLang="ja-JP" sz="900" dirty="0">
                <a:latin typeface="+mn-ea"/>
                <a:ea typeface="+mn-ea"/>
              </a:rPr>
              <a:t>)</a:t>
            </a:r>
            <a:r>
              <a:rPr kumimoji="1" lang="ja-JP" altLang="en-US" sz="900" dirty="0">
                <a:latin typeface="+mn-ea"/>
                <a:ea typeface="+mn-ea"/>
              </a:rPr>
              <a:t>のパワースポットを</a:t>
            </a:r>
            <a:r>
              <a:rPr kumimoji="1" lang="en-US" altLang="ja-JP" sz="900" dirty="0">
                <a:latin typeface="+mn-ea"/>
                <a:ea typeface="+mn-ea"/>
              </a:rPr>
              <a:t>R1</a:t>
            </a:r>
            <a:r>
              <a:rPr kumimoji="1" lang="ja-JP" altLang="en-US" sz="900" dirty="0" err="1">
                <a:latin typeface="+mn-ea"/>
                <a:ea typeface="+mn-ea"/>
              </a:rPr>
              <a:t>、</a:t>
            </a:r>
            <a:r>
              <a:rPr kumimoji="1" lang="en-US" altLang="ja-JP" sz="900" dirty="0">
                <a:latin typeface="+mn-ea"/>
                <a:ea typeface="+mn-ea"/>
              </a:rPr>
              <a:t>G1</a:t>
            </a:r>
            <a:r>
              <a:rPr kumimoji="1" lang="ja-JP" altLang="en-US" sz="900" dirty="0" err="1">
                <a:latin typeface="+mn-ea"/>
                <a:ea typeface="+mn-ea"/>
              </a:rPr>
              <a:t>、</a:t>
            </a:r>
            <a:r>
              <a:rPr kumimoji="1" lang="en-US" altLang="ja-JP" sz="900" dirty="0">
                <a:latin typeface="+mn-ea"/>
                <a:ea typeface="+mn-ea"/>
              </a:rPr>
              <a:t>B1</a:t>
            </a:r>
            <a:r>
              <a:rPr kumimoji="1" lang="ja-JP" altLang="en-US" sz="900" dirty="0" err="1">
                <a:latin typeface="+mn-ea"/>
                <a:ea typeface="+mn-ea"/>
              </a:rPr>
              <a:t>、</a:t>
            </a:r>
            <a:r>
              <a:rPr kumimoji="1" lang="en-US" altLang="ja-JP" sz="900" dirty="0">
                <a:latin typeface="+mn-ea"/>
                <a:ea typeface="+mn-ea"/>
              </a:rPr>
              <a:t>Y1</a:t>
            </a:r>
            <a:r>
              <a:rPr kumimoji="1" lang="ja-JP" altLang="en-US" sz="900" dirty="0" err="1">
                <a:latin typeface="+mn-ea"/>
                <a:ea typeface="+mn-ea"/>
              </a:rPr>
              <a:t>。</a:t>
            </a:r>
            <a:r>
              <a:rPr kumimoji="1" lang="en-US" altLang="ja-JP" sz="900" dirty="0">
                <a:latin typeface="+mn-ea"/>
                <a:ea typeface="+mn-ea"/>
              </a:rPr>
              <a:t>2</a:t>
            </a:r>
            <a:r>
              <a:rPr kumimoji="1" lang="ja-JP" altLang="en-US" sz="900" dirty="0">
                <a:latin typeface="+mn-ea"/>
                <a:ea typeface="+mn-ea"/>
              </a:rPr>
              <a:t>つ目を</a:t>
            </a:r>
            <a:r>
              <a:rPr kumimoji="1" lang="en-US" altLang="ja-JP" sz="900" dirty="0">
                <a:latin typeface="+mn-ea"/>
                <a:ea typeface="+mn-ea"/>
              </a:rPr>
              <a:t>R2</a:t>
            </a:r>
            <a:r>
              <a:rPr kumimoji="1" lang="ja-JP" altLang="en-US" sz="900" dirty="0" err="1">
                <a:latin typeface="+mn-ea"/>
                <a:ea typeface="+mn-ea"/>
              </a:rPr>
              <a:t>、</a:t>
            </a:r>
            <a:r>
              <a:rPr kumimoji="1" lang="en-US" altLang="ja-JP" sz="900" dirty="0">
                <a:latin typeface="+mn-ea"/>
                <a:ea typeface="+mn-ea"/>
              </a:rPr>
              <a:t>G2</a:t>
            </a:r>
            <a:r>
              <a:rPr kumimoji="1" lang="ja-JP" altLang="en-US" sz="900" dirty="0" err="1">
                <a:latin typeface="+mn-ea"/>
                <a:ea typeface="+mn-ea"/>
              </a:rPr>
              <a:t>、</a:t>
            </a:r>
            <a:r>
              <a:rPr kumimoji="1" lang="en-US" altLang="ja-JP" sz="900" dirty="0">
                <a:latin typeface="+mn-ea"/>
                <a:ea typeface="+mn-ea"/>
              </a:rPr>
              <a:t>B2</a:t>
            </a:r>
            <a:r>
              <a:rPr kumimoji="1" lang="ja-JP" altLang="en-US" sz="900" dirty="0" err="1">
                <a:latin typeface="+mn-ea"/>
                <a:ea typeface="+mn-ea"/>
              </a:rPr>
              <a:t>、</a:t>
            </a:r>
            <a:r>
              <a:rPr kumimoji="1" lang="en-US" altLang="ja-JP" sz="900" dirty="0">
                <a:latin typeface="+mn-ea"/>
                <a:ea typeface="+mn-ea"/>
              </a:rPr>
              <a:t>Y2</a:t>
            </a:r>
            <a:r>
              <a:rPr kumimoji="1" lang="ja-JP" altLang="en-US" sz="900" dirty="0">
                <a:latin typeface="+mn-ea"/>
                <a:ea typeface="+mn-ea"/>
              </a:rPr>
              <a:t>と定義して、各色を一つずつ組合わせた組合せ順列を列挙する。この並びをブロック移動順</a:t>
            </a:r>
            <a:r>
              <a:rPr kumimoji="1" lang="en-US" altLang="ja-JP" sz="900" dirty="0">
                <a:latin typeface="+mn-ea"/>
                <a:ea typeface="+mn-ea"/>
              </a:rPr>
              <a:t>(</a:t>
            </a:r>
            <a:r>
              <a:rPr kumimoji="1" lang="ja-JP" altLang="en-US" sz="900" dirty="0">
                <a:latin typeface="+mn-ea"/>
                <a:ea typeface="+mn-ea"/>
              </a:rPr>
              <a:t>ルートとほぼ同義とみても良い</a:t>
            </a:r>
            <a:r>
              <a:rPr kumimoji="1" lang="en-US" altLang="ja-JP" sz="900" dirty="0">
                <a:latin typeface="+mn-ea"/>
                <a:ea typeface="+mn-ea"/>
              </a:rPr>
              <a:t>)</a:t>
            </a:r>
            <a:r>
              <a:rPr kumimoji="1" lang="ja-JP" altLang="en-US" sz="900" dirty="0">
                <a:latin typeface="+mn-ea"/>
                <a:ea typeface="+mn-ea"/>
              </a:rPr>
              <a:t>とする。列挙の方法は一般的に再帰関数を使用す</a:t>
            </a:r>
            <a:r>
              <a:rPr lang="ja-JP" altLang="en-US" sz="900" dirty="0">
                <a:latin typeface="+mn-ea"/>
                <a:ea typeface="+mn-ea"/>
              </a:rPr>
              <a:t>る。</a:t>
            </a:r>
            <a:r>
              <a:rPr lang="en-US" altLang="ja-JP" sz="900" dirty="0">
                <a:latin typeface="+mn-ea"/>
                <a:ea typeface="+mn-ea"/>
              </a:rPr>
              <a:t>(</a:t>
            </a:r>
            <a:r>
              <a:rPr lang="ja-JP" altLang="en-US" sz="900" dirty="0">
                <a:latin typeface="+mn-ea"/>
                <a:ea typeface="+mn-ea"/>
              </a:rPr>
              <a:t>組合せは全部</a:t>
            </a:r>
            <a:r>
              <a:rPr lang="en-US" altLang="ja-JP" sz="900" dirty="0">
                <a:latin typeface="+mn-ea"/>
                <a:ea typeface="+mn-ea"/>
              </a:rPr>
              <a:t>4*3*2*2^4=384</a:t>
            </a:r>
            <a:r>
              <a:rPr lang="ja-JP" altLang="en-US" sz="900" dirty="0">
                <a:latin typeface="+mn-ea"/>
                <a:ea typeface="+mn-ea"/>
              </a:rPr>
              <a:t>通り</a:t>
            </a:r>
            <a:r>
              <a:rPr lang="en-US" altLang="ja-JP" sz="900" dirty="0">
                <a:latin typeface="+mn-ea"/>
                <a:ea typeface="+mn-ea"/>
              </a:rPr>
              <a:t>)</a:t>
            </a:r>
            <a:endParaRPr kumimoji="1" lang="en-US" altLang="ja-JP" sz="900" dirty="0">
              <a:latin typeface="+mn-ea"/>
              <a:ea typeface="+mn-ea"/>
            </a:endParaRPr>
          </a:p>
        </p:txBody>
      </p:sp>
      <p:pic>
        <p:nvPicPr>
          <p:cNvPr id="75" name="図 74">
            <a:extLst>
              <a:ext uri="{FF2B5EF4-FFF2-40B4-BE49-F238E27FC236}">
                <a16:creationId xmlns:a16="http://schemas.microsoft.com/office/drawing/2014/main" id="{DFA4932F-B49D-4DED-9D1A-64E0C3A7E3AF}"/>
              </a:ext>
            </a:extLst>
          </p:cNvPr>
          <p:cNvPicPr>
            <a:picLocks noChangeAspect="1"/>
          </p:cNvPicPr>
          <p:nvPr/>
        </p:nvPicPr>
        <p:blipFill>
          <a:blip r:embed="rId12"/>
          <a:stretch>
            <a:fillRect/>
          </a:stretch>
        </p:blipFill>
        <p:spPr>
          <a:xfrm>
            <a:off x="11024232" y="755666"/>
            <a:ext cx="797754" cy="1129224"/>
          </a:xfrm>
          <a:prstGeom prst="rect">
            <a:avLst/>
          </a:prstGeom>
        </p:spPr>
      </p:pic>
      <p:sp>
        <p:nvSpPr>
          <p:cNvPr id="87" name="テキスト ボックス 86">
            <a:extLst>
              <a:ext uri="{FF2B5EF4-FFF2-40B4-BE49-F238E27FC236}">
                <a16:creationId xmlns:a16="http://schemas.microsoft.com/office/drawing/2014/main" id="{B883D14E-7D4C-43B7-9F36-C7868EEB098C}"/>
              </a:ext>
            </a:extLst>
          </p:cNvPr>
          <p:cNvSpPr txBox="1"/>
          <p:nvPr/>
        </p:nvSpPr>
        <p:spPr>
          <a:xfrm>
            <a:off x="10778687" y="1869231"/>
            <a:ext cx="1265540" cy="215444"/>
          </a:xfrm>
          <a:prstGeom prst="rect">
            <a:avLst/>
          </a:prstGeom>
          <a:noFill/>
        </p:spPr>
        <p:txBody>
          <a:bodyPr wrap="square" rtlCol="0">
            <a:spAutoFit/>
          </a:bodyPr>
          <a:lstStyle/>
          <a:p>
            <a:pPr algn="just"/>
            <a:r>
              <a:rPr kumimoji="1" lang="ja-JP" altLang="en-US" sz="800" dirty="0">
                <a:latin typeface="+mn-ea"/>
                <a:ea typeface="+mn-ea"/>
              </a:rPr>
              <a:t>図</a:t>
            </a:r>
            <a:r>
              <a:rPr kumimoji="1" lang="en-US" altLang="ja-JP" sz="800" dirty="0">
                <a:latin typeface="+mn-ea"/>
                <a:ea typeface="+mn-ea"/>
              </a:rPr>
              <a:t>2-10</a:t>
            </a:r>
            <a:r>
              <a:rPr kumimoji="1" lang="ja-JP" altLang="en-US" sz="800" dirty="0">
                <a:latin typeface="+mn-ea"/>
                <a:ea typeface="+mn-ea"/>
              </a:rPr>
              <a:t>　組合せ順列例</a:t>
            </a:r>
          </a:p>
        </p:txBody>
      </p:sp>
      <p:pic>
        <p:nvPicPr>
          <p:cNvPr id="21" name="図 20">
            <a:extLst>
              <a:ext uri="{FF2B5EF4-FFF2-40B4-BE49-F238E27FC236}">
                <a16:creationId xmlns:a16="http://schemas.microsoft.com/office/drawing/2014/main" id="{6B171BC7-605C-4720-8714-93097A21452E}"/>
              </a:ext>
            </a:extLst>
          </p:cNvPr>
          <p:cNvPicPr>
            <a:picLocks noChangeAspect="1"/>
          </p:cNvPicPr>
          <p:nvPr/>
        </p:nvPicPr>
        <p:blipFill>
          <a:blip r:embed="rId13"/>
          <a:stretch>
            <a:fillRect/>
          </a:stretch>
        </p:blipFill>
        <p:spPr>
          <a:xfrm>
            <a:off x="8270628" y="717749"/>
            <a:ext cx="1213697" cy="1179983"/>
          </a:xfrm>
          <a:prstGeom prst="rect">
            <a:avLst/>
          </a:prstGeom>
        </p:spPr>
      </p:pic>
      <p:sp>
        <p:nvSpPr>
          <p:cNvPr id="5" name="四角形: 角を丸くする 4">
            <a:extLst>
              <a:ext uri="{FF2B5EF4-FFF2-40B4-BE49-F238E27FC236}">
                <a16:creationId xmlns:a16="http://schemas.microsoft.com/office/drawing/2014/main" id="{F4C692D4-6BB4-4CB6-8719-AB60DD3D0EB5}"/>
              </a:ext>
            </a:extLst>
          </p:cNvPr>
          <p:cNvSpPr/>
          <p:nvPr/>
        </p:nvSpPr>
        <p:spPr>
          <a:xfrm>
            <a:off x="70345" y="649991"/>
            <a:ext cx="12683656" cy="8895267"/>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7EE1A8D8-032A-4333-A653-65B8411D5CA6}"/>
              </a:ext>
            </a:extLst>
          </p:cNvPr>
          <p:cNvSpPr txBox="1"/>
          <p:nvPr/>
        </p:nvSpPr>
        <p:spPr>
          <a:xfrm>
            <a:off x="2453154" y="1426483"/>
            <a:ext cx="1181821" cy="253916"/>
          </a:xfrm>
          <a:prstGeom prst="rect">
            <a:avLst/>
          </a:prstGeom>
          <a:solidFill>
            <a:schemeClr val="bg1"/>
          </a:solidFill>
        </p:spPr>
        <p:txBody>
          <a:bodyPr wrap="square" rtlCol="0">
            <a:spAutoFit/>
          </a:bodyPr>
          <a:lstStyle/>
          <a:p>
            <a:r>
              <a:rPr kumimoji="1" lang="en-US" altLang="ja-JP" sz="1050" b="1" u="sng" dirty="0">
                <a:latin typeface="+mn-ea"/>
                <a:ea typeface="+mn-ea"/>
              </a:rPr>
              <a:t>2-4-</a:t>
            </a:r>
            <a:r>
              <a:rPr lang="en-US" altLang="ja-JP" sz="1050" b="1" u="sng" dirty="0">
                <a:latin typeface="+mn-ea"/>
                <a:ea typeface="+mn-ea"/>
              </a:rPr>
              <a:t>2</a:t>
            </a:r>
            <a:r>
              <a:rPr kumimoji="1" lang="en-US" altLang="ja-JP" sz="1050" b="1" u="sng" dirty="0">
                <a:latin typeface="+mn-ea"/>
                <a:ea typeface="+mn-ea"/>
              </a:rPr>
              <a:t>.</a:t>
            </a:r>
            <a:r>
              <a:rPr kumimoji="1" lang="ja-JP" altLang="en-US" sz="1050" b="1" u="sng" dirty="0">
                <a:latin typeface="+mn-ea"/>
                <a:ea typeface="+mn-ea"/>
              </a:rPr>
              <a:t>初期設定</a:t>
            </a:r>
          </a:p>
        </p:txBody>
      </p:sp>
      <p:sp>
        <p:nvSpPr>
          <p:cNvPr id="6" name="テキスト ボックス 5">
            <a:extLst>
              <a:ext uri="{FF2B5EF4-FFF2-40B4-BE49-F238E27FC236}">
                <a16:creationId xmlns:a16="http://schemas.microsoft.com/office/drawing/2014/main" id="{C3BC8378-A7F2-46A7-99D6-045E4443C2EA}"/>
              </a:ext>
            </a:extLst>
          </p:cNvPr>
          <p:cNvSpPr txBox="1"/>
          <p:nvPr/>
        </p:nvSpPr>
        <p:spPr>
          <a:xfrm>
            <a:off x="111972" y="571740"/>
            <a:ext cx="1479892" cy="261610"/>
          </a:xfrm>
          <a:prstGeom prst="rect">
            <a:avLst/>
          </a:prstGeom>
          <a:solidFill>
            <a:schemeClr val="bg1"/>
          </a:solidFill>
        </p:spPr>
        <p:txBody>
          <a:bodyPr wrap="none" rtlCol="0">
            <a:spAutoFit/>
          </a:bodyPr>
          <a:lstStyle/>
          <a:p>
            <a:r>
              <a:rPr kumimoji="1" lang="en-US" altLang="ja-JP" sz="1100" b="1" u="sng" dirty="0">
                <a:latin typeface="+mn-ea"/>
                <a:ea typeface="+mn-ea"/>
              </a:rPr>
              <a:t>2-4.</a:t>
            </a:r>
            <a:r>
              <a:rPr kumimoji="1" lang="ja-JP" altLang="en-US" sz="1100" b="1" u="sng" dirty="0">
                <a:latin typeface="+mn-ea"/>
                <a:ea typeface="+mn-ea"/>
              </a:rPr>
              <a:t>攻略指針と解法</a:t>
            </a:r>
          </a:p>
        </p:txBody>
      </p:sp>
      <p:sp>
        <p:nvSpPr>
          <p:cNvPr id="13" name="テキスト ボックス 12">
            <a:extLst>
              <a:ext uri="{FF2B5EF4-FFF2-40B4-BE49-F238E27FC236}">
                <a16:creationId xmlns:a16="http://schemas.microsoft.com/office/drawing/2014/main" id="{3BE4EF82-9E9A-4C93-97D0-1CEEF270405A}"/>
              </a:ext>
            </a:extLst>
          </p:cNvPr>
          <p:cNvSpPr txBox="1"/>
          <p:nvPr/>
        </p:nvSpPr>
        <p:spPr>
          <a:xfrm>
            <a:off x="191763" y="1429203"/>
            <a:ext cx="1168910" cy="253916"/>
          </a:xfrm>
          <a:prstGeom prst="rect">
            <a:avLst/>
          </a:prstGeom>
          <a:solidFill>
            <a:schemeClr val="bg1"/>
          </a:solidFill>
        </p:spPr>
        <p:txBody>
          <a:bodyPr wrap="none" rtlCol="0">
            <a:spAutoFit/>
          </a:bodyPr>
          <a:lstStyle/>
          <a:p>
            <a:r>
              <a:rPr kumimoji="1" lang="en-US" altLang="ja-JP" sz="1050" b="1" u="sng" dirty="0">
                <a:latin typeface="+mn-ea"/>
                <a:ea typeface="+mn-ea"/>
              </a:rPr>
              <a:t>2-4-1.</a:t>
            </a:r>
            <a:r>
              <a:rPr kumimoji="1" lang="ja-JP" altLang="en-US" sz="1050" b="1" u="sng" dirty="0">
                <a:latin typeface="+mn-ea"/>
                <a:ea typeface="+mn-ea"/>
              </a:rPr>
              <a:t>全体指針</a:t>
            </a:r>
          </a:p>
        </p:txBody>
      </p:sp>
      <p:sp>
        <p:nvSpPr>
          <p:cNvPr id="2" name="正方形/長方形 1">
            <a:extLst>
              <a:ext uri="{FF2B5EF4-FFF2-40B4-BE49-F238E27FC236}">
                <a16:creationId xmlns:a16="http://schemas.microsoft.com/office/drawing/2014/main" id="{4C94A07D-4A31-420D-A343-524CCAB9C339}"/>
              </a:ext>
            </a:extLst>
          </p:cNvPr>
          <p:cNvSpPr/>
          <p:nvPr/>
        </p:nvSpPr>
        <p:spPr>
          <a:xfrm>
            <a:off x="40192" y="728258"/>
            <a:ext cx="4760420" cy="784830"/>
          </a:xfrm>
          <a:prstGeom prst="rect">
            <a:avLst/>
          </a:prstGeom>
        </p:spPr>
        <p:txBody>
          <a:bodyPr wrap="square">
            <a:spAutoFit/>
          </a:bodyPr>
          <a:lstStyle/>
          <a:p>
            <a:r>
              <a:rPr lang="ja-JP" altLang="en-US" sz="900" dirty="0">
                <a:latin typeface="+mn-ea"/>
                <a:ea typeface="+mn-ea"/>
              </a:rPr>
              <a:t>「</a:t>
            </a:r>
            <a:r>
              <a:rPr lang="ja-JP" altLang="en-US" sz="900" u="sng" dirty="0">
                <a:solidFill>
                  <a:srgbClr val="FF0000"/>
                </a:solidFill>
                <a:latin typeface="+mn-ea"/>
                <a:ea typeface="+mn-ea"/>
              </a:rPr>
              <a:t> ①「初期位置コード」と「ブロック色情報」より命令リストの生成</a:t>
            </a:r>
            <a:r>
              <a:rPr lang="ja-JP" altLang="en-US" sz="900" dirty="0">
                <a:latin typeface="+mn-ea"/>
                <a:ea typeface="+mn-ea"/>
              </a:rPr>
              <a:t>」の実現。「ブロックまでの移動」、「パワースポットまでの移動」を各「経路」、</a:t>
            </a:r>
            <a:r>
              <a:rPr lang="en-US" altLang="ja-JP" sz="900" dirty="0">
                <a:latin typeface="+mn-ea"/>
                <a:ea typeface="+mn-ea"/>
              </a:rPr>
              <a:t>4</a:t>
            </a:r>
            <a:r>
              <a:rPr lang="ja-JP" altLang="en-US" sz="900" dirty="0">
                <a:latin typeface="+mn-ea"/>
                <a:ea typeface="+mn-ea"/>
              </a:rPr>
              <a:t>色分のブロック移動に必要な経路</a:t>
            </a:r>
            <a:r>
              <a:rPr lang="en-US" altLang="ja-JP" sz="900" dirty="0">
                <a:latin typeface="+mn-ea"/>
                <a:ea typeface="+mn-ea"/>
              </a:rPr>
              <a:t>(</a:t>
            </a:r>
            <a:r>
              <a:rPr lang="ja-JP" altLang="en-US" sz="900" dirty="0">
                <a:latin typeface="+mn-ea"/>
                <a:ea typeface="+mn-ea"/>
              </a:rPr>
              <a:t>８経路</a:t>
            </a:r>
            <a:r>
              <a:rPr lang="en-US" altLang="ja-JP" sz="900" dirty="0">
                <a:latin typeface="+mn-ea"/>
                <a:ea typeface="+mn-ea"/>
              </a:rPr>
              <a:t>)</a:t>
            </a:r>
            <a:r>
              <a:rPr lang="ja-JP" altLang="en-US" sz="900" dirty="0">
                <a:latin typeface="+mn-ea"/>
                <a:ea typeface="+mn-ea"/>
              </a:rPr>
              <a:t>を「ルート」と定義する。各経路は移動に必要な制御命令リストの最小の重みの制御命令リストを採用する。最終的に全ての組合せのルートの総重みを計算し、最小の重みのルートを最適移動順として採用する。</a:t>
            </a:r>
          </a:p>
        </p:txBody>
      </p:sp>
      <p:sp>
        <p:nvSpPr>
          <p:cNvPr id="86" name="テキスト ボックス 85">
            <a:extLst>
              <a:ext uri="{FF2B5EF4-FFF2-40B4-BE49-F238E27FC236}">
                <a16:creationId xmlns:a16="http://schemas.microsoft.com/office/drawing/2014/main" id="{F1834F0C-9159-44FE-A72F-31FC5E3565B4}"/>
              </a:ext>
            </a:extLst>
          </p:cNvPr>
          <p:cNvSpPr txBox="1"/>
          <p:nvPr/>
        </p:nvSpPr>
        <p:spPr>
          <a:xfrm>
            <a:off x="169463" y="7890881"/>
            <a:ext cx="4600495" cy="369332"/>
          </a:xfrm>
          <a:prstGeom prst="rect">
            <a:avLst/>
          </a:prstGeom>
          <a:noFill/>
        </p:spPr>
        <p:txBody>
          <a:bodyPr wrap="square" rtlCol="0">
            <a:spAutoFit/>
          </a:bodyPr>
          <a:lstStyle/>
          <a:p>
            <a:r>
              <a:rPr kumimoji="1" lang="ja-JP" altLang="en-US" sz="900" b="1" u="sng" dirty="0">
                <a:solidFill>
                  <a:schemeClr val="accent2"/>
                </a:solidFill>
                <a:latin typeface="+mn-ea"/>
                <a:ea typeface="+mn-ea"/>
              </a:rPr>
              <a:t>●解法モデル</a:t>
            </a:r>
            <a:r>
              <a:rPr kumimoji="1" lang="ja-JP" altLang="en-US" sz="900" dirty="0">
                <a:latin typeface="+mn-ea"/>
                <a:ea typeface="+mn-ea"/>
              </a:rPr>
              <a:t>･･･ブロック移動順の数だけ各ブロック移動順を管理する</a:t>
            </a:r>
            <a:r>
              <a:rPr kumimoji="1" lang="ja-JP" altLang="en-US" sz="900" u="sng" dirty="0">
                <a:solidFill>
                  <a:schemeClr val="accent2"/>
                </a:solidFill>
                <a:latin typeface="+mn-ea"/>
                <a:ea typeface="+mn-ea"/>
              </a:rPr>
              <a:t>ブロック設定手順</a:t>
            </a:r>
            <a:r>
              <a:rPr kumimoji="1" lang="ja-JP" altLang="en-US" sz="900" dirty="0">
                <a:latin typeface="+mn-ea"/>
                <a:ea typeface="+mn-ea"/>
              </a:rPr>
              <a:t>オブジェクトを作り、その中で仮想ブロックを作り判定をおこなう。</a:t>
            </a:r>
          </a:p>
        </p:txBody>
      </p:sp>
      <p:sp>
        <p:nvSpPr>
          <p:cNvPr id="8" name="テキスト ボックス 7">
            <a:extLst>
              <a:ext uri="{FF2B5EF4-FFF2-40B4-BE49-F238E27FC236}">
                <a16:creationId xmlns:a16="http://schemas.microsoft.com/office/drawing/2014/main" id="{D511358E-8944-4F39-8C9A-DF17ACDE1F21}"/>
              </a:ext>
            </a:extLst>
          </p:cNvPr>
          <p:cNvSpPr txBox="1"/>
          <p:nvPr/>
        </p:nvSpPr>
        <p:spPr>
          <a:xfrm>
            <a:off x="121497" y="1617454"/>
            <a:ext cx="2192090" cy="369332"/>
          </a:xfrm>
          <a:prstGeom prst="rect">
            <a:avLst/>
          </a:prstGeom>
          <a:noFill/>
        </p:spPr>
        <p:txBody>
          <a:bodyPr wrap="square" rtlCol="0">
            <a:spAutoFit/>
          </a:bodyPr>
          <a:lstStyle/>
          <a:p>
            <a:r>
              <a:rPr lang="ja-JP" altLang="en-US" sz="900" dirty="0">
                <a:latin typeface="+mn-ea"/>
                <a:ea typeface="+mn-ea"/>
              </a:rPr>
              <a:t>　最短ルート解析の流れは以下のようになる。</a:t>
            </a:r>
            <a:endParaRPr kumimoji="1" lang="en-US" altLang="ja-JP" sz="900" dirty="0">
              <a:latin typeface="+mn-ea"/>
              <a:ea typeface="+mn-ea"/>
            </a:endParaRPr>
          </a:p>
        </p:txBody>
      </p:sp>
      <p:sp>
        <p:nvSpPr>
          <p:cNvPr id="94" name="テキスト ボックス 93">
            <a:extLst>
              <a:ext uri="{FF2B5EF4-FFF2-40B4-BE49-F238E27FC236}">
                <a16:creationId xmlns:a16="http://schemas.microsoft.com/office/drawing/2014/main" id="{25115F61-A851-4DF2-A136-89212D51CBAC}"/>
              </a:ext>
            </a:extLst>
          </p:cNvPr>
          <p:cNvSpPr txBox="1"/>
          <p:nvPr/>
        </p:nvSpPr>
        <p:spPr>
          <a:xfrm>
            <a:off x="505256" y="6360093"/>
            <a:ext cx="1902525"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2-5</a:t>
            </a:r>
            <a:r>
              <a:rPr lang="ja-JP" altLang="en-US" sz="900" dirty="0">
                <a:latin typeface="+mn-ea"/>
                <a:ea typeface="+mn-ea"/>
              </a:rPr>
              <a:t>　リストに登録しない場合</a:t>
            </a:r>
            <a:endParaRPr kumimoji="1" lang="ja-JP" altLang="en-US" sz="900" dirty="0">
              <a:latin typeface="+mn-ea"/>
              <a:ea typeface="+mn-ea"/>
            </a:endParaRPr>
          </a:p>
        </p:txBody>
      </p:sp>
      <p:sp>
        <p:nvSpPr>
          <p:cNvPr id="84" name="テキスト ボックス 83">
            <a:extLst>
              <a:ext uri="{FF2B5EF4-FFF2-40B4-BE49-F238E27FC236}">
                <a16:creationId xmlns:a16="http://schemas.microsoft.com/office/drawing/2014/main" id="{1643BC7D-EF15-44A3-A54C-AD2C028A55B6}"/>
              </a:ext>
            </a:extLst>
          </p:cNvPr>
          <p:cNvSpPr txBox="1"/>
          <p:nvPr/>
        </p:nvSpPr>
        <p:spPr>
          <a:xfrm>
            <a:off x="2369488" y="1613058"/>
            <a:ext cx="2408252" cy="923330"/>
          </a:xfrm>
          <a:prstGeom prst="rect">
            <a:avLst/>
          </a:prstGeom>
          <a:noFill/>
        </p:spPr>
        <p:txBody>
          <a:bodyPr wrap="square" rtlCol="0">
            <a:spAutoFit/>
          </a:bodyPr>
          <a:lstStyle/>
          <a:p>
            <a:r>
              <a:rPr lang="ja-JP" altLang="en-US" sz="900" dirty="0">
                <a:latin typeface="+mn-ea"/>
                <a:ea typeface="+mn-ea"/>
              </a:rPr>
              <a:t>　初期設定は初期位置コードと</a:t>
            </a:r>
            <a:r>
              <a:rPr lang="en-US" altLang="ja-JP" sz="900" dirty="0">
                <a:latin typeface="+mn-ea"/>
                <a:ea typeface="+mn-ea"/>
              </a:rPr>
              <a:t>PC</a:t>
            </a:r>
            <a:r>
              <a:rPr lang="ja-JP" altLang="en-US" sz="900" dirty="0">
                <a:latin typeface="+mn-ea"/>
                <a:ea typeface="+mn-ea"/>
              </a:rPr>
              <a:t>カメラシステムから取得したカラー情報を使用して、カラーブロック、パワーブロックの設定をおこなう。初期位置コードは</a:t>
            </a:r>
            <a:r>
              <a:rPr lang="en-US" altLang="ja-JP" sz="900" dirty="0">
                <a:latin typeface="+mn-ea"/>
                <a:ea typeface="+mn-ea"/>
              </a:rPr>
              <a:t>16</a:t>
            </a:r>
            <a:r>
              <a:rPr lang="ja-JP" altLang="en-US" sz="900" dirty="0">
                <a:latin typeface="+mn-ea"/>
                <a:ea typeface="+mn-ea"/>
              </a:rPr>
              <a:t>進数に変換しデコードする。なお最下位桁のパワーブロックコードは左下図の関係になる。</a:t>
            </a:r>
            <a:endParaRPr kumimoji="1" lang="ja-JP" altLang="en-US" sz="900" dirty="0">
              <a:latin typeface="+mn-ea"/>
              <a:ea typeface="+mn-ea"/>
            </a:endParaRPr>
          </a:p>
        </p:txBody>
      </p:sp>
      <p:sp>
        <p:nvSpPr>
          <p:cNvPr id="91" name="テキスト ボックス 90">
            <a:extLst>
              <a:ext uri="{FF2B5EF4-FFF2-40B4-BE49-F238E27FC236}">
                <a16:creationId xmlns:a16="http://schemas.microsoft.com/office/drawing/2014/main" id="{1643BC7D-EF15-44A3-A54C-AD2C028A55B6}"/>
              </a:ext>
            </a:extLst>
          </p:cNvPr>
          <p:cNvSpPr txBox="1"/>
          <p:nvPr/>
        </p:nvSpPr>
        <p:spPr>
          <a:xfrm>
            <a:off x="4788838" y="2703288"/>
            <a:ext cx="3116912" cy="507831"/>
          </a:xfrm>
          <a:prstGeom prst="rect">
            <a:avLst/>
          </a:prstGeom>
          <a:noFill/>
        </p:spPr>
        <p:txBody>
          <a:bodyPr wrap="square" rtlCol="0">
            <a:spAutoFit/>
          </a:bodyPr>
          <a:lstStyle/>
          <a:p>
            <a:r>
              <a:rPr kumimoji="1" lang="ja-JP" altLang="en-US" sz="900" dirty="0">
                <a:latin typeface="+mn-ea"/>
                <a:ea typeface="+mn-ea"/>
              </a:rPr>
              <a:t>　１つのブロックの移動はブロック位置まで移動⇒パワースポット位置まで移動がセットなので、各要素に対して上記内容でデコードする。</a:t>
            </a:r>
          </a:p>
        </p:txBody>
      </p:sp>
      <p:sp>
        <p:nvSpPr>
          <p:cNvPr id="85" name="テキスト ボックス 84">
            <a:extLst>
              <a:ext uri="{FF2B5EF4-FFF2-40B4-BE49-F238E27FC236}">
                <a16:creationId xmlns:a16="http://schemas.microsoft.com/office/drawing/2014/main" id="{74AA2F57-18AF-4C00-8BD1-D1FFA607A922}"/>
              </a:ext>
            </a:extLst>
          </p:cNvPr>
          <p:cNvSpPr txBox="1"/>
          <p:nvPr/>
        </p:nvSpPr>
        <p:spPr>
          <a:xfrm>
            <a:off x="3480297" y="3804555"/>
            <a:ext cx="1261260" cy="369332"/>
          </a:xfrm>
          <a:prstGeom prst="rect">
            <a:avLst/>
          </a:prstGeom>
          <a:noFill/>
        </p:spPr>
        <p:txBody>
          <a:bodyPr wrap="square" rtlCol="0">
            <a:spAutoFit/>
          </a:bodyPr>
          <a:lstStyle/>
          <a:p>
            <a:pPr algn="ctr"/>
            <a:r>
              <a:rPr lang="ja-JP" altLang="en-US" sz="900" dirty="0">
                <a:latin typeface="+mn-ea"/>
                <a:ea typeface="+mn-ea"/>
              </a:rPr>
              <a:t>表</a:t>
            </a:r>
            <a:r>
              <a:rPr lang="en-US" altLang="ja-JP" sz="900" dirty="0">
                <a:latin typeface="+mn-ea"/>
                <a:ea typeface="+mn-ea"/>
              </a:rPr>
              <a:t>6</a:t>
            </a:r>
            <a:r>
              <a:rPr lang="ja-JP" altLang="en-US" sz="900" dirty="0">
                <a:latin typeface="+mn-ea"/>
                <a:ea typeface="+mn-ea"/>
              </a:rPr>
              <a:t>　パワーブロックとの関係性</a:t>
            </a:r>
            <a:endParaRPr kumimoji="1" lang="ja-JP" altLang="en-US" sz="900" dirty="0">
              <a:latin typeface="+mn-ea"/>
              <a:ea typeface="+mn-ea"/>
            </a:endParaRPr>
          </a:p>
        </p:txBody>
      </p:sp>
      <p:sp>
        <p:nvSpPr>
          <p:cNvPr id="92" name="テキスト ボックス 91">
            <a:extLst>
              <a:ext uri="{FF2B5EF4-FFF2-40B4-BE49-F238E27FC236}">
                <a16:creationId xmlns:a16="http://schemas.microsoft.com/office/drawing/2014/main" id="{E7A6F459-A74E-4A21-AD20-AFAB5DC38911}"/>
              </a:ext>
            </a:extLst>
          </p:cNvPr>
          <p:cNvSpPr txBox="1"/>
          <p:nvPr/>
        </p:nvSpPr>
        <p:spPr>
          <a:xfrm>
            <a:off x="2918537" y="7731934"/>
            <a:ext cx="2043559"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2-7</a:t>
            </a:r>
            <a:r>
              <a:rPr lang="ja-JP" altLang="en-US" sz="900" dirty="0">
                <a:latin typeface="+mn-ea"/>
                <a:ea typeface="+mn-ea"/>
              </a:rPr>
              <a:t>　判定用アクティビティ図</a:t>
            </a:r>
            <a:endParaRPr kumimoji="1" lang="ja-JP" altLang="en-US" sz="900" dirty="0">
              <a:latin typeface="+mn-ea"/>
              <a:ea typeface="+mn-ea"/>
            </a:endParaRPr>
          </a:p>
        </p:txBody>
      </p:sp>
      <p:sp>
        <p:nvSpPr>
          <p:cNvPr id="106" name="テキスト ボックス 105">
            <a:extLst>
              <a:ext uri="{FF2B5EF4-FFF2-40B4-BE49-F238E27FC236}">
                <a16:creationId xmlns:a16="http://schemas.microsoft.com/office/drawing/2014/main" id="{A713908E-5E2D-4361-848B-FFC43E6E3D73}"/>
              </a:ext>
            </a:extLst>
          </p:cNvPr>
          <p:cNvSpPr txBox="1"/>
          <p:nvPr/>
        </p:nvSpPr>
        <p:spPr>
          <a:xfrm>
            <a:off x="1347708" y="9219126"/>
            <a:ext cx="2635713"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2-8</a:t>
            </a:r>
            <a:r>
              <a:rPr lang="ja-JP" altLang="en-US" sz="900" dirty="0">
                <a:latin typeface="+mn-ea"/>
                <a:ea typeface="+mn-ea"/>
              </a:rPr>
              <a:t>　リスト作成用コミュニケーション図</a:t>
            </a:r>
            <a:endParaRPr kumimoji="1" lang="ja-JP" altLang="en-US" sz="900" dirty="0">
              <a:latin typeface="+mn-ea"/>
              <a:ea typeface="+mn-ea"/>
            </a:endParaRPr>
          </a:p>
        </p:txBody>
      </p:sp>
      <p:sp>
        <p:nvSpPr>
          <p:cNvPr id="107" name="テキスト ボックス 106">
            <a:extLst>
              <a:ext uri="{FF2B5EF4-FFF2-40B4-BE49-F238E27FC236}">
                <a16:creationId xmlns:a16="http://schemas.microsoft.com/office/drawing/2014/main" id="{ED3AB6B7-1EA9-44F2-B7DF-470E1EC462A2}"/>
              </a:ext>
            </a:extLst>
          </p:cNvPr>
          <p:cNvSpPr txBox="1"/>
          <p:nvPr/>
        </p:nvSpPr>
        <p:spPr>
          <a:xfrm>
            <a:off x="8276940" y="1851446"/>
            <a:ext cx="2043559"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2-9</a:t>
            </a:r>
            <a:r>
              <a:rPr lang="ja-JP" altLang="en-US" sz="900" dirty="0">
                <a:latin typeface="+mn-ea"/>
                <a:ea typeface="+mn-ea"/>
              </a:rPr>
              <a:t>　パワースポット呼び名定義</a:t>
            </a:r>
            <a:endParaRPr kumimoji="1" lang="ja-JP" altLang="en-US" sz="900" dirty="0">
              <a:latin typeface="+mn-ea"/>
              <a:ea typeface="+mn-ea"/>
            </a:endParaRPr>
          </a:p>
        </p:txBody>
      </p:sp>
      <p:sp>
        <p:nvSpPr>
          <p:cNvPr id="3" name="正方形/長方形 2">
            <a:extLst>
              <a:ext uri="{FF2B5EF4-FFF2-40B4-BE49-F238E27FC236}">
                <a16:creationId xmlns:a16="http://schemas.microsoft.com/office/drawing/2014/main" id="{BEB5B1A8-8AE1-4E28-A9F1-5B08C97ECD39}"/>
              </a:ext>
            </a:extLst>
          </p:cNvPr>
          <p:cNvSpPr/>
          <p:nvPr/>
        </p:nvSpPr>
        <p:spPr>
          <a:xfrm>
            <a:off x="7543515" y="6399490"/>
            <a:ext cx="1150905" cy="17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6F38C5BF-9262-4068-A565-D6475BC4E0C1}"/>
              </a:ext>
            </a:extLst>
          </p:cNvPr>
          <p:cNvSpPr/>
          <p:nvPr/>
        </p:nvSpPr>
        <p:spPr>
          <a:xfrm>
            <a:off x="8094774" y="6455828"/>
            <a:ext cx="1150905" cy="11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5000447C-1842-4FA0-8E22-887A01DFCE4C}"/>
              </a:ext>
            </a:extLst>
          </p:cNvPr>
          <p:cNvSpPr txBox="1"/>
          <p:nvPr/>
        </p:nvSpPr>
        <p:spPr>
          <a:xfrm>
            <a:off x="6922143" y="9277702"/>
            <a:ext cx="3671117"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2-13</a:t>
            </a:r>
            <a:r>
              <a:rPr lang="ja-JP" altLang="en-US" sz="900" dirty="0">
                <a:latin typeface="+mn-ea"/>
                <a:ea typeface="+mn-ea"/>
              </a:rPr>
              <a:t>　ルート</a:t>
            </a:r>
            <a:r>
              <a:rPr lang="en-US" altLang="ja-JP" sz="900" dirty="0">
                <a:latin typeface="+mn-ea"/>
                <a:ea typeface="+mn-ea"/>
              </a:rPr>
              <a:t>(</a:t>
            </a:r>
            <a:r>
              <a:rPr lang="ja-JP" altLang="en-US" sz="900" dirty="0">
                <a:latin typeface="+mn-ea"/>
                <a:ea typeface="+mn-ea"/>
              </a:rPr>
              <a:t>最短経路</a:t>
            </a:r>
            <a:r>
              <a:rPr lang="en-US" altLang="ja-JP" sz="900" dirty="0">
                <a:latin typeface="+mn-ea"/>
                <a:ea typeface="+mn-ea"/>
              </a:rPr>
              <a:t>)</a:t>
            </a:r>
            <a:r>
              <a:rPr lang="ja-JP" altLang="en-US" sz="900" dirty="0">
                <a:latin typeface="+mn-ea"/>
                <a:ea typeface="+mn-ea"/>
              </a:rPr>
              <a:t>作成用コミュニケーション図</a:t>
            </a:r>
            <a:endParaRPr kumimoji="1" lang="ja-JP" altLang="en-US" sz="900" dirty="0">
              <a:latin typeface="+mn-ea"/>
              <a:ea typeface="+mn-ea"/>
            </a:endParaRPr>
          </a:p>
        </p:txBody>
      </p:sp>
      <p:sp>
        <p:nvSpPr>
          <p:cNvPr id="96" name="四角形: 角を丸くする 95">
            <a:extLst>
              <a:ext uri="{FF2B5EF4-FFF2-40B4-BE49-F238E27FC236}">
                <a16:creationId xmlns:a16="http://schemas.microsoft.com/office/drawing/2014/main" id="{FF577761-C8F9-46F5-B432-0605CD21E62D}"/>
              </a:ext>
            </a:extLst>
          </p:cNvPr>
          <p:cNvSpPr/>
          <p:nvPr/>
        </p:nvSpPr>
        <p:spPr>
          <a:xfrm>
            <a:off x="3726517" y="147511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10</a:t>
            </a:r>
            <a:endParaRPr kumimoji="1" lang="ja-JP" altLang="en-US" sz="900" b="1" dirty="0">
              <a:solidFill>
                <a:schemeClr val="accent3">
                  <a:lumMod val="50000"/>
                </a:schemeClr>
              </a:solidFill>
            </a:endParaRPr>
          </a:p>
        </p:txBody>
      </p:sp>
      <p:sp>
        <p:nvSpPr>
          <p:cNvPr id="110" name="四角形: 角を丸くする 109">
            <a:extLst>
              <a:ext uri="{FF2B5EF4-FFF2-40B4-BE49-F238E27FC236}">
                <a16:creationId xmlns:a16="http://schemas.microsoft.com/office/drawing/2014/main" id="{6C77055B-81BF-4764-B813-9155D6F970FD}"/>
              </a:ext>
            </a:extLst>
          </p:cNvPr>
          <p:cNvSpPr/>
          <p:nvPr/>
        </p:nvSpPr>
        <p:spPr>
          <a:xfrm>
            <a:off x="1656946" y="58759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15</a:t>
            </a:r>
            <a:endParaRPr kumimoji="1" lang="ja-JP" altLang="en-US" sz="900" b="1" dirty="0">
              <a:solidFill>
                <a:schemeClr val="accent3">
                  <a:lumMod val="50000"/>
                </a:schemeClr>
              </a:solidFill>
            </a:endParaRPr>
          </a:p>
        </p:txBody>
      </p:sp>
      <p:sp>
        <p:nvSpPr>
          <p:cNvPr id="10" name="正方形/長方形 9">
            <a:extLst>
              <a:ext uri="{FF2B5EF4-FFF2-40B4-BE49-F238E27FC236}">
                <a16:creationId xmlns:a16="http://schemas.microsoft.com/office/drawing/2014/main" id="{090DA19C-5120-47AB-950B-976433525ADC}"/>
              </a:ext>
            </a:extLst>
          </p:cNvPr>
          <p:cNvSpPr/>
          <p:nvPr/>
        </p:nvSpPr>
        <p:spPr>
          <a:xfrm>
            <a:off x="2445882" y="2525193"/>
            <a:ext cx="914322" cy="99951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2DC6990-9826-4FF6-ABED-3AC8F88C134F}"/>
              </a:ext>
            </a:extLst>
          </p:cNvPr>
          <p:cNvPicPr>
            <a:picLocks noChangeAspect="1"/>
          </p:cNvPicPr>
          <p:nvPr/>
        </p:nvPicPr>
        <p:blipFill>
          <a:blip r:embed="rId14"/>
          <a:stretch>
            <a:fillRect/>
          </a:stretch>
        </p:blipFill>
        <p:spPr>
          <a:xfrm>
            <a:off x="2466480" y="2537682"/>
            <a:ext cx="914321" cy="1038437"/>
          </a:xfrm>
          <a:prstGeom prst="rect">
            <a:avLst/>
          </a:prstGeom>
        </p:spPr>
      </p:pic>
      <p:sp>
        <p:nvSpPr>
          <p:cNvPr id="27" name="楕円 26">
            <a:extLst>
              <a:ext uri="{FF2B5EF4-FFF2-40B4-BE49-F238E27FC236}">
                <a16:creationId xmlns:a16="http://schemas.microsoft.com/office/drawing/2014/main" id="{92B70872-5AF1-48CC-8E06-88FC6A7F6BCF}"/>
              </a:ext>
            </a:extLst>
          </p:cNvPr>
          <p:cNvSpPr/>
          <p:nvPr/>
        </p:nvSpPr>
        <p:spPr>
          <a:xfrm>
            <a:off x="3131820" y="3079398"/>
            <a:ext cx="175260" cy="205337"/>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48" name="直線矢印コネクタ 2047">
            <a:extLst>
              <a:ext uri="{FF2B5EF4-FFF2-40B4-BE49-F238E27FC236}">
                <a16:creationId xmlns:a16="http://schemas.microsoft.com/office/drawing/2014/main" id="{71A623E2-FEB3-4EEE-B847-09406EEA255A}"/>
              </a:ext>
            </a:extLst>
          </p:cNvPr>
          <p:cNvCxnSpPr>
            <a:stCxn id="27" idx="6"/>
          </p:cNvCxnSpPr>
          <p:nvPr/>
        </p:nvCxnSpPr>
        <p:spPr>
          <a:xfrm flipV="1">
            <a:off x="3307080" y="2971769"/>
            <a:ext cx="291699" cy="210298"/>
          </a:xfrm>
          <a:prstGeom prst="straightConnector1">
            <a:avLst/>
          </a:prstGeom>
          <a:ln>
            <a:tailEnd type="triangle" w="lg" len="lg"/>
          </a:ln>
        </p:spPr>
        <p:style>
          <a:lnRef idx="3">
            <a:schemeClr val="accent3"/>
          </a:lnRef>
          <a:fillRef idx="0">
            <a:schemeClr val="accent3"/>
          </a:fillRef>
          <a:effectRef idx="2">
            <a:schemeClr val="accent3"/>
          </a:effectRef>
          <a:fontRef idx="minor">
            <a:schemeClr val="tx1"/>
          </a:fontRef>
        </p:style>
      </p:cxnSp>
      <p:sp>
        <p:nvSpPr>
          <p:cNvPr id="111" name="テキスト ボックス 110">
            <a:extLst>
              <a:ext uri="{FF2B5EF4-FFF2-40B4-BE49-F238E27FC236}">
                <a16:creationId xmlns:a16="http://schemas.microsoft.com/office/drawing/2014/main" id="{5608F09C-F729-4FC3-8672-A6A392CB70EC}"/>
              </a:ext>
            </a:extLst>
          </p:cNvPr>
          <p:cNvSpPr txBox="1"/>
          <p:nvPr/>
        </p:nvSpPr>
        <p:spPr>
          <a:xfrm>
            <a:off x="-12390" y="60403"/>
            <a:ext cx="2592376" cy="523220"/>
          </a:xfrm>
          <a:prstGeom prst="rect">
            <a:avLst/>
          </a:prstGeom>
          <a:noFill/>
        </p:spPr>
        <p:txBody>
          <a:bodyPr wrap="none" rtlCol="0">
            <a:spAutoFit/>
          </a:bodyPr>
          <a:lstStyle/>
          <a:p>
            <a:pPr algn="l"/>
            <a:r>
              <a:rPr lang="en-US" altLang="ja-JP" sz="2800" b="1" dirty="0">
                <a:solidFill>
                  <a:schemeClr val="bg1"/>
                </a:solidFill>
                <a:latin typeface="+mn-ea"/>
                <a:ea typeface="+mn-ea"/>
              </a:rPr>
              <a:t>2.</a:t>
            </a:r>
            <a:r>
              <a:rPr lang="ja-JP" altLang="en-US" sz="2800" b="1" dirty="0">
                <a:solidFill>
                  <a:schemeClr val="bg1"/>
                </a:solidFill>
                <a:latin typeface="+mn-ea"/>
                <a:ea typeface="+mn-ea"/>
              </a:rPr>
              <a:t>分析</a:t>
            </a:r>
            <a:r>
              <a:rPr kumimoji="1" lang="ja-JP" altLang="en-US" sz="2800" b="1" dirty="0">
                <a:solidFill>
                  <a:schemeClr val="bg1"/>
                </a:solidFill>
                <a:latin typeface="+mn-ea"/>
                <a:ea typeface="+mn-ea"/>
              </a:rPr>
              <a:t>モデル</a:t>
            </a:r>
            <a:r>
              <a:rPr kumimoji="1" lang="en-US" altLang="ja-JP" sz="2800" b="1" dirty="0">
                <a:solidFill>
                  <a:schemeClr val="bg1"/>
                </a:solidFill>
                <a:latin typeface="+mn-ea"/>
                <a:ea typeface="+mn-ea"/>
              </a:rPr>
              <a:t>2</a:t>
            </a:r>
            <a:endParaRPr kumimoji="1" lang="ja-JP" altLang="en-US" sz="2800" b="1" dirty="0">
              <a:solidFill>
                <a:schemeClr val="bg1"/>
              </a:solidFill>
              <a:latin typeface="+mn-ea"/>
              <a:ea typeface="+mn-ea"/>
            </a:endParaRPr>
          </a:p>
        </p:txBody>
      </p:sp>
      <p:sp>
        <p:nvSpPr>
          <p:cNvPr id="112" name="テキスト ボックス 111">
            <a:extLst>
              <a:ext uri="{FF2B5EF4-FFF2-40B4-BE49-F238E27FC236}">
                <a16:creationId xmlns:a16="http://schemas.microsoft.com/office/drawing/2014/main" id="{E66E2867-D706-4AF3-9EF9-A9703B63E49A}"/>
              </a:ext>
            </a:extLst>
          </p:cNvPr>
          <p:cNvSpPr txBox="1"/>
          <p:nvPr/>
        </p:nvSpPr>
        <p:spPr>
          <a:xfrm>
            <a:off x="9175997" y="4369802"/>
            <a:ext cx="2175138"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2-11</a:t>
            </a:r>
            <a:r>
              <a:rPr lang="ja-JP" altLang="en-US" sz="900" dirty="0">
                <a:latin typeface="+mn-ea"/>
                <a:ea typeface="+mn-ea"/>
              </a:rPr>
              <a:t>　移動ライン順組合せ抽出方法</a:t>
            </a:r>
            <a:endParaRPr kumimoji="1" lang="ja-JP" altLang="en-US" sz="900" dirty="0">
              <a:latin typeface="+mn-ea"/>
              <a:ea typeface="+mn-ea"/>
            </a:endParaRPr>
          </a:p>
        </p:txBody>
      </p:sp>
      <p:sp>
        <p:nvSpPr>
          <p:cNvPr id="113" name="テキスト ボックス 112">
            <a:extLst>
              <a:ext uri="{FF2B5EF4-FFF2-40B4-BE49-F238E27FC236}">
                <a16:creationId xmlns:a16="http://schemas.microsoft.com/office/drawing/2014/main" id="{C73529B7-BB0B-423B-9898-D4AC873794C1}"/>
              </a:ext>
            </a:extLst>
          </p:cNvPr>
          <p:cNvSpPr txBox="1"/>
          <p:nvPr/>
        </p:nvSpPr>
        <p:spPr>
          <a:xfrm>
            <a:off x="9547813" y="6407518"/>
            <a:ext cx="2175138"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2-12</a:t>
            </a:r>
            <a:r>
              <a:rPr lang="ja-JP" altLang="en-US" sz="900" dirty="0">
                <a:latin typeface="+mn-ea"/>
                <a:ea typeface="+mn-ea"/>
              </a:rPr>
              <a:t>　移動による走行体の情報変化</a:t>
            </a:r>
            <a:endParaRPr kumimoji="1" lang="ja-JP" altLang="en-US" sz="900" dirty="0">
              <a:latin typeface="+mn-ea"/>
              <a:ea typeface="+mn-ea"/>
            </a:endParaRPr>
          </a:p>
        </p:txBody>
      </p:sp>
      <p:pic>
        <p:nvPicPr>
          <p:cNvPr id="115" name="図 114">
            <a:extLst>
              <a:ext uri="{FF2B5EF4-FFF2-40B4-BE49-F238E27FC236}">
                <a16:creationId xmlns:a16="http://schemas.microsoft.com/office/drawing/2014/main" id="{593D46ED-BF6E-4A7E-B08B-D25771152D0F}"/>
              </a:ext>
            </a:extLst>
          </p:cNvPr>
          <p:cNvPicPr>
            <a:picLocks noChangeAspect="1"/>
          </p:cNvPicPr>
          <p:nvPr/>
        </p:nvPicPr>
        <p:blipFill>
          <a:blip r:embed="rId15"/>
          <a:stretch>
            <a:fillRect/>
          </a:stretch>
        </p:blipFill>
        <p:spPr>
          <a:xfrm rot="1151758">
            <a:off x="8891186" y="69556"/>
            <a:ext cx="519958" cy="450027"/>
          </a:xfrm>
          <a:prstGeom prst="rect">
            <a:avLst/>
          </a:prstGeom>
          <a:effectLst>
            <a:glow rad="38100">
              <a:schemeClr val="bg1"/>
            </a:glow>
          </a:effectLst>
        </p:spPr>
      </p:pic>
      <p:sp>
        <p:nvSpPr>
          <p:cNvPr id="2049" name="稲妻 2048">
            <a:extLst>
              <a:ext uri="{FF2B5EF4-FFF2-40B4-BE49-F238E27FC236}">
                <a16:creationId xmlns:a16="http://schemas.microsoft.com/office/drawing/2014/main" id="{8BA21900-D5F9-4B4A-A649-44D36E00EFBC}"/>
              </a:ext>
            </a:extLst>
          </p:cNvPr>
          <p:cNvSpPr/>
          <p:nvPr/>
        </p:nvSpPr>
        <p:spPr>
          <a:xfrm rot="21327201">
            <a:off x="8120671" y="241724"/>
            <a:ext cx="826759" cy="315764"/>
          </a:xfrm>
          <a:prstGeom prst="lightningBol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052" name="直線コネクタ 2051">
            <a:extLst>
              <a:ext uri="{FF2B5EF4-FFF2-40B4-BE49-F238E27FC236}">
                <a16:creationId xmlns:a16="http://schemas.microsoft.com/office/drawing/2014/main" id="{83574D4E-7EEB-4C28-81A5-B3BFE81FF282}"/>
              </a:ext>
            </a:extLst>
          </p:cNvPr>
          <p:cNvCxnSpPr/>
          <p:nvPr/>
        </p:nvCxnSpPr>
        <p:spPr>
          <a:xfrm>
            <a:off x="7987629" y="751588"/>
            <a:ext cx="0" cy="1235198"/>
          </a:xfrm>
          <a:prstGeom prst="line">
            <a:avLst/>
          </a:prstGeom>
        </p:spPr>
        <p:style>
          <a:lnRef idx="3">
            <a:schemeClr val="accent1"/>
          </a:lnRef>
          <a:fillRef idx="0">
            <a:schemeClr val="accent1"/>
          </a:fillRef>
          <a:effectRef idx="2">
            <a:schemeClr val="accent1"/>
          </a:effectRef>
          <a:fontRef idx="minor">
            <a:schemeClr val="tx1"/>
          </a:fontRef>
        </p:style>
      </p:cxnSp>
      <p:cxnSp>
        <p:nvCxnSpPr>
          <p:cNvPr id="118" name="直線コネクタ 117">
            <a:extLst>
              <a:ext uri="{FF2B5EF4-FFF2-40B4-BE49-F238E27FC236}">
                <a16:creationId xmlns:a16="http://schemas.microsoft.com/office/drawing/2014/main" id="{F6D32857-92EA-4E5A-883F-97864FC8F490}"/>
              </a:ext>
            </a:extLst>
          </p:cNvPr>
          <p:cNvCxnSpPr/>
          <p:nvPr/>
        </p:nvCxnSpPr>
        <p:spPr>
          <a:xfrm>
            <a:off x="10530804" y="751588"/>
            <a:ext cx="0" cy="1235198"/>
          </a:xfrm>
          <a:prstGeom prst="line">
            <a:avLst/>
          </a:prstGeom>
        </p:spPr>
        <p:style>
          <a:lnRef idx="3">
            <a:schemeClr val="accent1"/>
          </a:lnRef>
          <a:fillRef idx="0">
            <a:schemeClr val="accent1"/>
          </a:fillRef>
          <a:effectRef idx="2">
            <a:schemeClr val="accent1"/>
          </a:effectRef>
          <a:fontRef idx="minor">
            <a:schemeClr val="tx1"/>
          </a:fontRef>
        </p:style>
      </p:cxnSp>
      <p:pic>
        <p:nvPicPr>
          <p:cNvPr id="114" name="図 113">
            <a:extLst>
              <a:ext uri="{FF2B5EF4-FFF2-40B4-BE49-F238E27FC236}">
                <a16:creationId xmlns:a16="http://schemas.microsoft.com/office/drawing/2014/main" id="{CA8F92F6-15FA-49CC-B0C0-662F5A31FB6E}"/>
              </a:ext>
            </a:extLst>
          </p:cNvPr>
          <p:cNvPicPr>
            <a:picLocks noChangeAspect="1"/>
          </p:cNvPicPr>
          <p:nvPr/>
        </p:nvPicPr>
        <p:blipFill rotWithShape="1">
          <a:blip r:embed="rId16"/>
          <a:srcRect r="72778" b="81520"/>
          <a:stretch/>
        </p:blipFill>
        <p:spPr>
          <a:xfrm>
            <a:off x="-930" y="11221"/>
            <a:ext cx="12808045" cy="544307"/>
          </a:xfrm>
          <a:prstGeom prst="rect">
            <a:avLst/>
          </a:prstGeom>
        </p:spPr>
      </p:pic>
    </p:spTree>
    <p:extLst>
      <p:ext uri="{BB962C8B-B14F-4D97-AF65-F5344CB8AC3E}">
        <p14:creationId xmlns:p14="http://schemas.microsoft.com/office/powerpoint/2010/main" val="90211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F2AEDF1-2387-45F8-A0E7-02EEDD7D8177}"/>
              </a:ext>
            </a:extLst>
          </p:cNvPr>
          <p:cNvPicPr>
            <a:picLocks noChangeAspect="1"/>
          </p:cNvPicPr>
          <p:nvPr/>
        </p:nvPicPr>
        <p:blipFill rotWithShape="1">
          <a:blip r:embed="rId2"/>
          <a:srcRect t="560" b="-1"/>
          <a:stretch/>
        </p:blipFill>
        <p:spPr>
          <a:xfrm>
            <a:off x="10135" y="6330325"/>
            <a:ext cx="2934534" cy="3128000"/>
          </a:xfrm>
          <a:prstGeom prst="rect">
            <a:avLst/>
          </a:prstGeom>
        </p:spPr>
      </p:pic>
      <p:pic>
        <p:nvPicPr>
          <p:cNvPr id="3" name="図 2">
            <a:extLst>
              <a:ext uri="{FF2B5EF4-FFF2-40B4-BE49-F238E27FC236}">
                <a16:creationId xmlns:a16="http://schemas.microsoft.com/office/drawing/2014/main" id="{1B2B2FBE-BB1F-42E0-A3C0-3404741D3074}"/>
              </a:ext>
            </a:extLst>
          </p:cNvPr>
          <p:cNvPicPr>
            <a:picLocks noChangeAspect="1"/>
          </p:cNvPicPr>
          <p:nvPr/>
        </p:nvPicPr>
        <p:blipFill>
          <a:blip r:embed="rId3"/>
          <a:stretch>
            <a:fillRect/>
          </a:stretch>
        </p:blipFill>
        <p:spPr>
          <a:xfrm>
            <a:off x="3056874" y="780689"/>
            <a:ext cx="9696069" cy="5430965"/>
          </a:xfrm>
          <a:prstGeom prst="rect">
            <a:avLst/>
          </a:prstGeom>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92" y="4379938"/>
            <a:ext cx="2663190" cy="1234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図 17">
            <a:extLst>
              <a:ext uri="{FF2B5EF4-FFF2-40B4-BE49-F238E27FC236}">
                <a16:creationId xmlns:a16="http://schemas.microsoft.com/office/drawing/2014/main" id="{51965932-E4C5-418F-A78A-36610F50BD5C}"/>
              </a:ext>
            </a:extLst>
          </p:cNvPr>
          <p:cNvPicPr>
            <a:picLocks noChangeAspect="1"/>
          </p:cNvPicPr>
          <p:nvPr/>
        </p:nvPicPr>
        <p:blipFill>
          <a:blip r:embed="rId5"/>
          <a:stretch>
            <a:fillRect/>
          </a:stretch>
        </p:blipFill>
        <p:spPr>
          <a:xfrm>
            <a:off x="4575781" y="6429177"/>
            <a:ext cx="1576846" cy="2948178"/>
          </a:xfrm>
          <a:prstGeom prst="rect">
            <a:avLst/>
          </a:prstGeom>
        </p:spPr>
      </p:pic>
      <p:sp>
        <p:nvSpPr>
          <p:cNvPr id="60" name="テキスト ボックス 59">
            <a:extLst>
              <a:ext uri="{FF2B5EF4-FFF2-40B4-BE49-F238E27FC236}">
                <a16:creationId xmlns:a16="http://schemas.microsoft.com/office/drawing/2014/main" id="{4B91BAAA-DD19-4F11-B39F-BF3A6CDF93F5}"/>
              </a:ext>
            </a:extLst>
          </p:cNvPr>
          <p:cNvSpPr txBox="1"/>
          <p:nvPr/>
        </p:nvSpPr>
        <p:spPr>
          <a:xfrm>
            <a:off x="4433129" y="9339262"/>
            <a:ext cx="2493187"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3-5</a:t>
            </a:r>
            <a:r>
              <a:rPr lang="ja-JP" altLang="en-US" sz="900" dirty="0">
                <a:latin typeface="+mn-ea"/>
                <a:ea typeface="+mn-ea"/>
              </a:rPr>
              <a:t> 最短ルート探索の状態遷移と動作</a:t>
            </a:r>
            <a:endParaRPr lang="en-US" altLang="ja-JP" sz="900" dirty="0">
              <a:latin typeface="+mn-ea"/>
              <a:ea typeface="+mn-ea"/>
            </a:endParaRPr>
          </a:p>
        </p:txBody>
      </p:sp>
      <p:sp>
        <p:nvSpPr>
          <p:cNvPr id="20" name="テキスト ボックス 19">
            <a:extLst>
              <a:ext uri="{FF2B5EF4-FFF2-40B4-BE49-F238E27FC236}">
                <a16:creationId xmlns:a16="http://schemas.microsoft.com/office/drawing/2014/main" id="{33904097-757E-4056-B7BD-84E771732CD3}"/>
              </a:ext>
            </a:extLst>
          </p:cNvPr>
          <p:cNvSpPr txBox="1"/>
          <p:nvPr/>
        </p:nvSpPr>
        <p:spPr>
          <a:xfrm>
            <a:off x="41709" y="956025"/>
            <a:ext cx="1318577" cy="504882"/>
          </a:xfrm>
          <a:prstGeom prst="rect">
            <a:avLst/>
          </a:prstGeom>
          <a:noFill/>
        </p:spPr>
        <p:txBody>
          <a:bodyPr wrap="square" rtlCol="0">
            <a:noAutofit/>
          </a:bodyPr>
          <a:lstStyle/>
          <a:p>
            <a:r>
              <a:rPr kumimoji="1" lang="ja-JP" altLang="en-US" sz="900" dirty="0">
                <a:latin typeface="+mn-ea"/>
                <a:ea typeface="+mn-ea"/>
              </a:rPr>
              <a:t>　パッケージ分割をおこない、役割を明確にします。</a:t>
            </a:r>
            <a:endParaRPr kumimoji="1" lang="en-US" altLang="ja-JP" sz="900" dirty="0">
              <a:latin typeface="+mn-ea"/>
              <a:ea typeface="+mn-ea"/>
            </a:endParaRPr>
          </a:p>
        </p:txBody>
      </p:sp>
      <p:sp>
        <p:nvSpPr>
          <p:cNvPr id="36" name="四角形: 角を丸くする 35">
            <a:extLst>
              <a:ext uri="{FF2B5EF4-FFF2-40B4-BE49-F238E27FC236}">
                <a16:creationId xmlns:a16="http://schemas.microsoft.com/office/drawing/2014/main" id="{5290A5A4-C9A8-40C9-A6EB-EF3C356053D8}"/>
              </a:ext>
            </a:extLst>
          </p:cNvPr>
          <p:cNvSpPr/>
          <p:nvPr/>
        </p:nvSpPr>
        <p:spPr>
          <a:xfrm>
            <a:off x="52032" y="5941514"/>
            <a:ext cx="2885077" cy="3611136"/>
          </a:xfrm>
          <a:prstGeom prst="roundRect">
            <a:avLst>
              <a:gd name="adj" fmla="val 64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7" name="テキスト ボックス 36">
            <a:extLst>
              <a:ext uri="{FF2B5EF4-FFF2-40B4-BE49-F238E27FC236}">
                <a16:creationId xmlns:a16="http://schemas.microsoft.com/office/drawing/2014/main" id="{4AB2524D-A032-4D65-B6D1-0097F8DB4A29}"/>
              </a:ext>
            </a:extLst>
          </p:cNvPr>
          <p:cNvSpPr txBox="1"/>
          <p:nvPr/>
        </p:nvSpPr>
        <p:spPr>
          <a:xfrm>
            <a:off x="95646" y="5840145"/>
            <a:ext cx="1660536" cy="271146"/>
          </a:xfrm>
          <a:prstGeom prst="rect">
            <a:avLst/>
          </a:prstGeom>
          <a:solidFill>
            <a:schemeClr val="bg1"/>
          </a:solidFill>
        </p:spPr>
        <p:txBody>
          <a:bodyPr wrap="none" rtlCol="0">
            <a:noAutofit/>
          </a:bodyPr>
          <a:lstStyle/>
          <a:p>
            <a:r>
              <a:rPr lang="en-US" altLang="ja-JP" sz="1000" b="1" u="sng" dirty="0">
                <a:latin typeface="+mn-ea"/>
                <a:ea typeface="+mn-ea"/>
              </a:rPr>
              <a:t>3-4.R</a:t>
            </a:r>
            <a:r>
              <a:rPr lang="ja-JP" altLang="en-US" sz="1000" b="1" u="sng" dirty="0">
                <a:latin typeface="+mn-ea"/>
                <a:ea typeface="+mn-ea"/>
              </a:rPr>
              <a:t>コースシナリオ動作</a:t>
            </a:r>
          </a:p>
        </p:txBody>
      </p:sp>
      <p:pic>
        <p:nvPicPr>
          <p:cNvPr id="10" name="図 9">
            <a:extLst>
              <a:ext uri="{FF2B5EF4-FFF2-40B4-BE49-F238E27FC236}">
                <a16:creationId xmlns:a16="http://schemas.microsoft.com/office/drawing/2014/main" id="{BE573D91-6AD2-476A-8494-8DDB53967255}"/>
              </a:ext>
            </a:extLst>
          </p:cNvPr>
          <p:cNvPicPr>
            <a:picLocks noChangeAspect="1"/>
          </p:cNvPicPr>
          <p:nvPr/>
        </p:nvPicPr>
        <p:blipFill>
          <a:blip r:embed="rId6"/>
          <a:stretch>
            <a:fillRect/>
          </a:stretch>
        </p:blipFill>
        <p:spPr>
          <a:xfrm>
            <a:off x="1273057" y="793588"/>
            <a:ext cx="1603350" cy="865852"/>
          </a:xfrm>
          <a:prstGeom prst="rect">
            <a:avLst/>
          </a:prstGeom>
        </p:spPr>
      </p:pic>
      <p:sp>
        <p:nvSpPr>
          <p:cNvPr id="25" name="テキスト ボックス 24">
            <a:extLst>
              <a:ext uri="{FF2B5EF4-FFF2-40B4-BE49-F238E27FC236}">
                <a16:creationId xmlns:a16="http://schemas.microsoft.com/office/drawing/2014/main" id="{A10577BE-3173-44B5-BB15-A1AA29FEA676}"/>
              </a:ext>
            </a:extLst>
          </p:cNvPr>
          <p:cNvSpPr txBox="1"/>
          <p:nvPr/>
        </p:nvSpPr>
        <p:spPr>
          <a:xfrm>
            <a:off x="6108" y="3801274"/>
            <a:ext cx="2980639" cy="646331"/>
          </a:xfrm>
          <a:prstGeom prst="rect">
            <a:avLst/>
          </a:prstGeom>
          <a:noFill/>
        </p:spPr>
        <p:txBody>
          <a:bodyPr wrap="square" rtlCol="0">
            <a:spAutoFit/>
          </a:bodyPr>
          <a:lstStyle/>
          <a:p>
            <a:r>
              <a:rPr lang="ja-JP" altLang="en-US" sz="900" dirty="0">
                <a:latin typeface="+mn-ea"/>
                <a:ea typeface="+mn-ea"/>
              </a:rPr>
              <a:t>　初期シナリオが起動時に実行される。ユーザーがＵＩからシナリオと</a:t>
            </a:r>
            <a:r>
              <a:rPr lang="ja-JP" altLang="en-US" sz="900" b="1" dirty="0">
                <a:solidFill>
                  <a:schemeClr val="accent2"/>
                </a:solidFill>
                <a:latin typeface="+mn-ea"/>
                <a:ea typeface="+mn-ea"/>
              </a:rPr>
              <a:t>初期位置コードの入力</a:t>
            </a:r>
            <a:r>
              <a:rPr lang="ja-JP" altLang="en-US" sz="900" dirty="0">
                <a:latin typeface="+mn-ea"/>
                <a:ea typeface="+mn-ea"/>
              </a:rPr>
              <a:t>をおこない、その入力に応じた各設定と、スタートするためのタッチボタン読取りまでおこなう。</a:t>
            </a:r>
            <a:endParaRPr lang="en-US" altLang="ja-JP" sz="900" dirty="0">
              <a:latin typeface="+mn-ea"/>
              <a:ea typeface="+mn-ea"/>
            </a:endParaRPr>
          </a:p>
        </p:txBody>
      </p:sp>
      <p:sp>
        <p:nvSpPr>
          <p:cNvPr id="33" name="四角形: 角を丸くする 32">
            <a:extLst>
              <a:ext uri="{FF2B5EF4-FFF2-40B4-BE49-F238E27FC236}">
                <a16:creationId xmlns:a16="http://schemas.microsoft.com/office/drawing/2014/main" id="{5FE97FAF-8C8D-46A9-BF51-62EF89A6CA5A}"/>
              </a:ext>
            </a:extLst>
          </p:cNvPr>
          <p:cNvSpPr/>
          <p:nvPr/>
        </p:nvSpPr>
        <p:spPr>
          <a:xfrm>
            <a:off x="52552" y="3717601"/>
            <a:ext cx="2885077" cy="2127610"/>
          </a:xfrm>
          <a:prstGeom prst="roundRect">
            <a:avLst>
              <a:gd name="adj" fmla="val 948"/>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2" name="テキスト ボックス 31">
            <a:extLst>
              <a:ext uri="{FF2B5EF4-FFF2-40B4-BE49-F238E27FC236}">
                <a16:creationId xmlns:a16="http://schemas.microsoft.com/office/drawing/2014/main" id="{102B25D6-31E6-4C04-94B3-C35473785FF6}"/>
              </a:ext>
            </a:extLst>
          </p:cNvPr>
          <p:cNvSpPr txBox="1"/>
          <p:nvPr/>
        </p:nvSpPr>
        <p:spPr>
          <a:xfrm>
            <a:off x="116488" y="3655091"/>
            <a:ext cx="964600" cy="190807"/>
          </a:xfrm>
          <a:prstGeom prst="rect">
            <a:avLst/>
          </a:prstGeom>
          <a:solidFill>
            <a:schemeClr val="bg1"/>
          </a:solidFill>
        </p:spPr>
        <p:txBody>
          <a:bodyPr wrap="none" rtlCol="0">
            <a:noAutofit/>
          </a:bodyPr>
          <a:lstStyle/>
          <a:p>
            <a:r>
              <a:rPr lang="en-US" altLang="ja-JP" sz="1000" b="1" u="sng" dirty="0">
                <a:latin typeface="+mn-ea"/>
                <a:ea typeface="+mn-ea"/>
              </a:rPr>
              <a:t>3-3.</a:t>
            </a:r>
            <a:r>
              <a:rPr lang="ja-JP" altLang="en-US" sz="1000" b="1" u="sng" dirty="0">
                <a:latin typeface="+mn-ea"/>
                <a:ea typeface="+mn-ea"/>
              </a:rPr>
              <a:t>初期動作</a:t>
            </a:r>
          </a:p>
        </p:txBody>
      </p:sp>
      <p:sp>
        <p:nvSpPr>
          <p:cNvPr id="22" name="四角形: 角を丸くする 21">
            <a:extLst>
              <a:ext uri="{FF2B5EF4-FFF2-40B4-BE49-F238E27FC236}">
                <a16:creationId xmlns:a16="http://schemas.microsoft.com/office/drawing/2014/main" id="{F09A4C97-7F2E-4321-B6E5-74B86DF68A4D}"/>
              </a:ext>
            </a:extLst>
          </p:cNvPr>
          <p:cNvSpPr/>
          <p:nvPr/>
        </p:nvSpPr>
        <p:spPr>
          <a:xfrm>
            <a:off x="52552" y="726575"/>
            <a:ext cx="2889829" cy="2928515"/>
          </a:xfrm>
          <a:prstGeom prst="roundRect">
            <a:avLst>
              <a:gd name="adj" fmla="val 114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7" name="テキスト ボックス 26">
            <a:extLst>
              <a:ext uri="{FF2B5EF4-FFF2-40B4-BE49-F238E27FC236}">
                <a16:creationId xmlns:a16="http://schemas.microsoft.com/office/drawing/2014/main" id="{754CADCE-F492-472B-BF64-ED51551E347F}"/>
              </a:ext>
            </a:extLst>
          </p:cNvPr>
          <p:cNvSpPr txBox="1"/>
          <p:nvPr/>
        </p:nvSpPr>
        <p:spPr>
          <a:xfrm>
            <a:off x="110523" y="623206"/>
            <a:ext cx="1360927" cy="240990"/>
          </a:xfrm>
          <a:prstGeom prst="rect">
            <a:avLst/>
          </a:prstGeom>
          <a:solidFill>
            <a:schemeClr val="bg1"/>
          </a:solidFill>
        </p:spPr>
        <p:txBody>
          <a:bodyPr wrap="none" rtlCol="0">
            <a:noAutofit/>
          </a:bodyPr>
          <a:lstStyle/>
          <a:p>
            <a:r>
              <a:rPr lang="en-US" altLang="ja-JP" sz="1000" b="1" u="sng" dirty="0">
                <a:latin typeface="+mn-ea"/>
                <a:ea typeface="+mn-ea"/>
              </a:rPr>
              <a:t>3-1.</a:t>
            </a:r>
            <a:r>
              <a:rPr lang="ja-JP" altLang="en-US" sz="1000" b="1" u="sng" dirty="0">
                <a:latin typeface="+mn-ea"/>
                <a:ea typeface="+mn-ea"/>
              </a:rPr>
              <a:t>パッケージ構成</a:t>
            </a:r>
          </a:p>
        </p:txBody>
      </p:sp>
      <p:sp>
        <p:nvSpPr>
          <p:cNvPr id="38" name="テキスト ボックス 37">
            <a:extLst>
              <a:ext uri="{FF2B5EF4-FFF2-40B4-BE49-F238E27FC236}">
                <a16:creationId xmlns:a16="http://schemas.microsoft.com/office/drawing/2014/main" id="{0850477B-CDE8-4966-AB02-E6346F04F58E}"/>
              </a:ext>
            </a:extLst>
          </p:cNvPr>
          <p:cNvSpPr txBox="1"/>
          <p:nvPr/>
        </p:nvSpPr>
        <p:spPr>
          <a:xfrm>
            <a:off x="18264" y="6016423"/>
            <a:ext cx="2980639" cy="369332"/>
          </a:xfrm>
          <a:prstGeom prst="rect">
            <a:avLst/>
          </a:prstGeom>
          <a:noFill/>
        </p:spPr>
        <p:txBody>
          <a:bodyPr wrap="square" rtlCol="0">
            <a:spAutoFit/>
          </a:bodyPr>
          <a:lstStyle/>
          <a:p>
            <a:r>
              <a:rPr lang="ja-JP" altLang="en-US" sz="900" dirty="0">
                <a:latin typeface="+mn-ea"/>
                <a:ea typeface="+mn-ea"/>
              </a:rPr>
              <a:t>「</a:t>
            </a:r>
            <a:r>
              <a:rPr lang="en-US" altLang="ja-JP" sz="900" dirty="0">
                <a:latin typeface="+mn-ea"/>
                <a:ea typeface="+mn-ea"/>
              </a:rPr>
              <a:t>3-3.</a:t>
            </a:r>
            <a:r>
              <a:rPr lang="ja-JP" altLang="en-US" sz="900" dirty="0">
                <a:latin typeface="+mn-ea"/>
                <a:ea typeface="+mn-ea"/>
              </a:rPr>
              <a:t>初期動作」完了後、Ｒコースシナリオが選択されていた場合下記のようにシーンが順番に実行される。</a:t>
            </a:r>
            <a:endParaRPr lang="en-US" altLang="ja-JP" sz="900" dirty="0">
              <a:latin typeface="+mn-ea"/>
              <a:ea typeface="+mn-ea"/>
            </a:endParaRPr>
          </a:p>
        </p:txBody>
      </p:sp>
      <p:sp>
        <p:nvSpPr>
          <p:cNvPr id="39" name="四角形: 角を丸くする 38">
            <a:extLst>
              <a:ext uri="{FF2B5EF4-FFF2-40B4-BE49-F238E27FC236}">
                <a16:creationId xmlns:a16="http://schemas.microsoft.com/office/drawing/2014/main" id="{6B3BD4E7-FADC-46D6-940E-434413BC5358}"/>
              </a:ext>
            </a:extLst>
          </p:cNvPr>
          <p:cNvSpPr/>
          <p:nvPr/>
        </p:nvSpPr>
        <p:spPr>
          <a:xfrm>
            <a:off x="3000351" y="6380434"/>
            <a:ext cx="6110699" cy="3165855"/>
          </a:xfrm>
          <a:prstGeom prst="roundRect">
            <a:avLst>
              <a:gd name="adj" fmla="val 64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40" name="テキスト ボックス 39">
            <a:extLst>
              <a:ext uri="{FF2B5EF4-FFF2-40B4-BE49-F238E27FC236}">
                <a16:creationId xmlns:a16="http://schemas.microsoft.com/office/drawing/2014/main" id="{F13F1427-4C22-4615-891B-258F7913A5E8}"/>
              </a:ext>
            </a:extLst>
          </p:cNvPr>
          <p:cNvSpPr txBox="1"/>
          <p:nvPr/>
        </p:nvSpPr>
        <p:spPr>
          <a:xfrm>
            <a:off x="3044191" y="6302207"/>
            <a:ext cx="1572726" cy="234422"/>
          </a:xfrm>
          <a:prstGeom prst="rect">
            <a:avLst/>
          </a:prstGeom>
          <a:solidFill>
            <a:schemeClr val="bg1"/>
          </a:solidFill>
        </p:spPr>
        <p:txBody>
          <a:bodyPr wrap="none" rtlCol="0">
            <a:noAutofit/>
          </a:bodyPr>
          <a:lstStyle/>
          <a:p>
            <a:r>
              <a:rPr lang="en-US" altLang="ja-JP" sz="1000" b="1" u="sng" dirty="0">
                <a:latin typeface="+mn-ea"/>
                <a:ea typeface="+mn-ea"/>
              </a:rPr>
              <a:t>3-5.</a:t>
            </a:r>
            <a:r>
              <a:rPr lang="ja-JP" altLang="en-US" sz="1000" b="1" u="sng" dirty="0">
                <a:latin typeface="+mn-ea"/>
                <a:ea typeface="+mn-ea"/>
              </a:rPr>
              <a:t>ブロック並べ初期化</a:t>
            </a:r>
          </a:p>
        </p:txBody>
      </p:sp>
      <p:sp>
        <p:nvSpPr>
          <p:cNvPr id="45" name="テキスト ボックス 44">
            <a:extLst>
              <a:ext uri="{FF2B5EF4-FFF2-40B4-BE49-F238E27FC236}">
                <a16:creationId xmlns:a16="http://schemas.microsoft.com/office/drawing/2014/main" id="{EACAB1A9-F847-4024-8E0F-47E1C6D301D3}"/>
              </a:ext>
            </a:extLst>
          </p:cNvPr>
          <p:cNvSpPr txBox="1"/>
          <p:nvPr/>
        </p:nvSpPr>
        <p:spPr>
          <a:xfrm>
            <a:off x="2986183" y="6488560"/>
            <a:ext cx="1576846" cy="2723823"/>
          </a:xfrm>
          <a:prstGeom prst="rect">
            <a:avLst/>
          </a:prstGeom>
          <a:noFill/>
        </p:spPr>
        <p:txBody>
          <a:bodyPr wrap="square" rtlCol="0">
            <a:spAutoFit/>
          </a:bodyPr>
          <a:lstStyle/>
          <a:p>
            <a:r>
              <a:rPr lang="ja-JP" altLang="en-US" sz="900" dirty="0">
                <a:latin typeface="+mn-ea"/>
                <a:ea typeface="+mn-ea"/>
              </a:rPr>
              <a:t>　ブロック並べ初期化シーンは主に「</a:t>
            </a:r>
            <a:r>
              <a:rPr lang="en-US" altLang="ja-JP" sz="900" dirty="0">
                <a:latin typeface="+mn-ea"/>
                <a:ea typeface="+mn-ea"/>
              </a:rPr>
              <a:t>2-4.</a:t>
            </a:r>
            <a:r>
              <a:rPr lang="ja-JP" altLang="en-US" sz="900" dirty="0">
                <a:latin typeface="+mn-ea"/>
                <a:ea typeface="+mn-ea"/>
              </a:rPr>
              <a:t>攻略指針と解法」の内容が実行されます。最短ルート探索オブジェクトに依頼をかけて、その</a:t>
            </a:r>
            <a:r>
              <a:rPr lang="ja-JP" altLang="en-US" sz="900" dirty="0">
                <a:solidFill>
                  <a:schemeClr val="accent2"/>
                </a:solidFill>
                <a:latin typeface="+mn-ea"/>
                <a:ea typeface="+mn-ea"/>
              </a:rPr>
              <a:t>オブジェクト内のタスクで実行</a:t>
            </a:r>
            <a:r>
              <a:rPr lang="ja-JP" altLang="en-US" sz="900" dirty="0">
                <a:latin typeface="+mn-ea"/>
                <a:ea typeface="+mn-ea"/>
              </a:rPr>
              <a:t>されます。（依頼をかけた時点でブロック並べ初期化シーン自体は完了し、Ｒライントレースが実行される。）「ブロック移動順候補リスト作成状態」、「ルートの重み、制御命令リスト作成状態」は</a:t>
            </a:r>
            <a:r>
              <a:rPr lang="en-US" altLang="ja-JP" sz="900" dirty="0">
                <a:latin typeface="+mn-ea"/>
                <a:ea typeface="+mn-ea"/>
              </a:rPr>
              <a:t>4ms</a:t>
            </a:r>
            <a:r>
              <a:rPr lang="ja-JP" altLang="en-US" sz="900" dirty="0">
                <a:latin typeface="+mn-ea"/>
                <a:ea typeface="+mn-ea"/>
              </a:rPr>
              <a:t>毎に１ルートずつ行う。</a:t>
            </a:r>
            <a:endParaRPr lang="en-US" altLang="ja-JP" sz="900" dirty="0">
              <a:latin typeface="+mn-ea"/>
              <a:ea typeface="+mn-ea"/>
            </a:endParaRPr>
          </a:p>
          <a:p>
            <a:r>
              <a:rPr lang="ja-JP" altLang="en-US" sz="900" dirty="0">
                <a:latin typeface="+mn-ea"/>
                <a:ea typeface="+mn-ea"/>
              </a:rPr>
              <a:t>　以上より、通信による取得を除いて、最短ルート解析は最大</a:t>
            </a:r>
            <a:r>
              <a:rPr lang="en-US" altLang="ja-JP" sz="900" dirty="0">
                <a:latin typeface="+mn-ea"/>
                <a:ea typeface="+mn-ea"/>
              </a:rPr>
              <a:t>384*2*4ms = 3,072ms</a:t>
            </a:r>
            <a:r>
              <a:rPr lang="ja-JP" altLang="en-US" sz="900" dirty="0">
                <a:latin typeface="+mn-ea"/>
                <a:ea typeface="+mn-ea"/>
              </a:rPr>
              <a:t>となる。</a:t>
            </a:r>
            <a:endParaRPr lang="en-US" altLang="ja-JP" sz="900" dirty="0">
              <a:latin typeface="+mn-ea"/>
              <a:ea typeface="+mn-ea"/>
            </a:endParaRPr>
          </a:p>
        </p:txBody>
      </p:sp>
      <p:sp>
        <p:nvSpPr>
          <p:cNvPr id="46" name="四角形: 角を丸くする 45">
            <a:extLst>
              <a:ext uri="{FF2B5EF4-FFF2-40B4-BE49-F238E27FC236}">
                <a16:creationId xmlns:a16="http://schemas.microsoft.com/office/drawing/2014/main" id="{C86593B0-2916-4B51-AA6E-E73CE4974F48}"/>
              </a:ext>
            </a:extLst>
          </p:cNvPr>
          <p:cNvSpPr/>
          <p:nvPr/>
        </p:nvSpPr>
        <p:spPr>
          <a:xfrm>
            <a:off x="4555685" y="6958717"/>
            <a:ext cx="1302190" cy="504505"/>
          </a:xfrm>
          <a:prstGeom prst="round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49" name="直線矢印コネクタ 48">
            <a:extLst>
              <a:ext uri="{FF2B5EF4-FFF2-40B4-BE49-F238E27FC236}">
                <a16:creationId xmlns:a16="http://schemas.microsoft.com/office/drawing/2014/main" id="{DDEAFB72-6392-460D-A3E0-F62C46C08917}"/>
              </a:ext>
            </a:extLst>
          </p:cNvPr>
          <p:cNvCxnSpPr>
            <a:cxnSpLocks/>
          </p:cNvCxnSpPr>
          <p:nvPr/>
        </p:nvCxnSpPr>
        <p:spPr>
          <a:xfrm flipV="1">
            <a:off x="5774416" y="6913200"/>
            <a:ext cx="260490" cy="1498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0" name="四角形: 角を丸くする 49">
            <a:extLst>
              <a:ext uri="{FF2B5EF4-FFF2-40B4-BE49-F238E27FC236}">
                <a16:creationId xmlns:a16="http://schemas.microsoft.com/office/drawing/2014/main" id="{318A976E-28D1-4C70-AF9F-F28D430C09BB}"/>
              </a:ext>
            </a:extLst>
          </p:cNvPr>
          <p:cNvSpPr/>
          <p:nvPr/>
        </p:nvSpPr>
        <p:spPr>
          <a:xfrm>
            <a:off x="4577197" y="8257755"/>
            <a:ext cx="1555334" cy="286974"/>
          </a:xfrm>
          <a:prstGeom prst="round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51" name="直線矢印コネクタ 50">
            <a:extLst>
              <a:ext uri="{FF2B5EF4-FFF2-40B4-BE49-F238E27FC236}">
                <a16:creationId xmlns:a16="http://schemas.microsoft.com/office/drawing/2014/main" id="{F6599331-0881-4DC4-81EA-446495D9F2DE}"/>
              </a:ext>
            </a:extLst>
          </p:cNvPr>
          <p:cNvCxnSpPr>
            <a:cxnSpLocks/>
          </p:cNvCxnSpPr>
          <p:nvPr/>
        </p:nvCxnSpPr>
        <p:spPr>
          <a:xfrm>
            <a:off x="6101326" y="8544729"/>
            <a:ext cx="353057" cy="1953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3" name="テキスト ボックス 52">
            <a:extLst>
              <a:ext uri="{FF2B5EF4-FFF2-40B4-BE49-F238E27FC236}">
                <a16:creationId xmlns:a16="http://schemas.microsoft.com/office/drawing/2014/main" id="{B64283C7-AB29-4A0C-836B-5DC19AF4D294}"/>
              </a:ext>
            </a:extLst>
          </p:cNvPr>
          <p:cNvSpPr txBox="1"/>
          <p:nvPr/>
        </p:nvSpPr>
        <p:spPr>
          <a:xfrm>
            <a:off x="6454383" y="8681468"/>
            <a:ext cx="2641375" cy="507831"/>
          </a:xfrm>
          <a:prstGeom prst="rect">
            <a:avLst/>
          </a:prstGeom>
          <a:noFill/>
        </p:spPr>
        <p:txBody>
          <a:bodyPr wrap="square" rtlCol="0">
            <a:spAutoFit/>
          </a:bodyPr>
          <a:lstStyle/>
          <a:p>
            <a:r>
              <a:rPr lang="ja-JP" altLang="en-US" sz="900" dirty="0">
                <a:solidFill>
                  <a:schemeClr val="accent2"/>
                </a:solidFill>
                <a:latin typeface="+mn-ea"/>
                <a:ea typeface="+mn-ea"/>
              </a:rPr>
              <a:t>コミュニケーションの流れは「</a:t>
            </a:r>
            <a:r>
              <a:rPr lang="en-US" altLang="ja-JP" sz="900" dirty="0">
                <a:solidFill>
                  <a:schemeClr val="accent2"/>
                </a:solidFill>
                <a:latin typeface="+mn-ea"/>
                <a:ea typeface="+mn-ea"/>
              </a:rPr>
              <a:t>2-4-5.</a:t>
            </a:r>
            <a:r>
              <a:rPr lang="ja-JP" altLang="en-US" sz="900" dirty="0">
                <a:solidFill>
                  <a:schemeClr val="accent2"/>
                </a:solidFill>
                <a:latin typeface="+mn-ea"/>
                <a:ea typeface="+mn-ea"/>
              </a:rPr>
              <a:t>最短ルートの検索、重みの計算」の解法モデルと同等なので説明省略。</a:t>
            </a:r>
          </a:p>
        </p:txBody>
      </p:sp>
      <p:sp>
        <p:nvSpPr>
          <p:cNvPr id="54" name="四角形: 角を丸くする 53">
            <a:extLst>
              <a:ext uri="{FF2B5EF4-FFF2-40B4-BE49-F238E27FC236}">
                <a16:creationId xmlns:a16="http://schemas.microsoft.com/office/drawing/2014/main" id="{0386439E-043C-4CF9-BE7B-3EAADAFC2CD1}"/>
              </a:ext>
            </a:extLst>
          </p:cNvPr>
          <p:cNvSpPr/>
          <p:nvPr/>
        </p:nvSpPr>
        <p:spPr>
          <a:xfrm>
            <a:off x="9155413" y="6374394"/>
            <a:ext cx="3593636" cy="3165181"/>
          </a:xfrm>
          <a:prstGeom prst="roundRect">
            <a:avLst>
              <a:gd name="adj" fmla="val 64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5" name="テキスト ボックス 54">
            <a:extLst>
              <a:ext uri="{FF2B5EF4-FFF2-40B4-BE49-F238E27FC236}">
                <a16:creationId xmlns:a16="http://schemas.microsoft.com/office/drawing/2014/main" id="{EE50AB7D-5A0A-4ADB-A72D-0673C2B15F66}"/>
              </a:ext>
            </a:extLst>
          </p:cNvPr>
          <p:cNvSpPr txBox="1"/>
          <p:nvPr/>
        </p:nvSpPr>
        <p:spPr>
          <a:xfrm>
            <a:off x="9209300" y="6296165"/>
            <a:ext cx="1591930" cy="240464"/>
          </a:xfrm>
          <a:prstGeom prst="rect">
            <a:avLst/>
          </a:prstGeom>
          <a:solidFill>
            <a:schemeClr val="bg1"/>
          </a:solidFill>
        </p:spPr>
        <p:txBody>
          <a:bodyPr wrap="none" rtlCol="0">
            <a:noAutofit/>
          </a:bodyPr>
          <a:lstStyle/>
          <a:p>
            <a:r>
              <a:rPr lang="en-US" altLang="ja-JP" sz="1000" b="1" u="sng" dirty="0">
                <a:latin typeface="+mn-ea"/>
                <a:ea typeface="+mn-ea"/>
              </a:rPr>
              <a:t>3-6.</a:t>
            </a:r>
            <a:r>
              <a:rPr lang="ja-JP" altLang="en-US" sz="1000" b="1" u="sng" dirty="0">
                <a:latin typeface="+mn-ea"/>
                <a:ea typeface="+mn-ea"/>
              </a:rPr>
              <a:t>ブロック並べシーン</a:t>
            </a:r>
          </a:p>
        </p:txBody>
      </p:sp>
      <p:sp>
        <p:nvSpPr>
          <p:cNvPr id="34" name="四角形: 角を丸くする 33">
            <a:extLst>
              <a:ext uri="{FF2B5EF4-FFF2-40B4-BE49-F238E27FC236}">
                <a16:creationId xmlns:a16="http://schemas.microsoft.com/office/drawing/2014/main" id="{D16B9BAD-8BC8-46A6-9997-EECB0A88592D}"/>
              </a:ext>
            </a:extLst>
          </p:cNvPr>
          <p:cNvSpPr/>
          <p:nvPr/>
        </p:nvSpPr>
        <p:spPr>
          <a:xfrm>
            <a:off x="3000352" y="712116"/>
            <a:ext cx="9748696" cy="5607215"/>
          </a:xfrm>
          <a:prstGeom prst="roundRect">
            <a:avLst>
              <a:gd name="adj" fmla="val 446"/>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8" name="テキスト ボックス 27">
            <a:extLst>
              <a:ext uri="{FF2B5EF4-FFF2-40B4-BE49-F238E27FC236}">
                <a16:creationId xmlns:a16="http://schemas.microsoft.com/office/drawing/2014/main" id="{D77A9515-3BC4-48BE-B743-F6D454BC17C5}"/>
              </a:ext>
            </a:extLst>
          </p:cNvPr>
          <p:cNvSpPr txBox="1"/>
          <p:nvPr/>
        </p:nvSpPr>
        <p:spPr>
          <a:xfrm>
            <a:off x="3069345" y="572126"/>
            <a:ext cx="2788530" cy="246221"/>
          </a:xfrm>
          <a:prstGeom prst="rect">
            <a:avLst/>
          </a:prstGeom>
          <a:solidFill>
            <a:schemeClr val="bg1"/>
          </a:solidFill>
        </p:spPr>
        <p:txBody>
          <a:bodyPr wrap="none" rtlCol="0">
            <a:noAutofit/>
          </a:bodyPr>
          <a:lstStyle/>
          <a:p>
            <a:r>
              <a:rPr lang="en-US" altLang="ja-JP" sz="1000" b="1" u="sng" dirty="0">
                <a:latin typeface="+mn-ea"/>
                <a:ea typeface="+mn-ea"/>
              </a:rPr>
              <a:t>3-2.</a:t>
            </a:r>
            <a:r>
              <a:rPr lang="ja-JP" altLang="en-US" sz="1000" b="1" u="sng" dirty="0">
                <a:latin typeface="+mn-ea"/>
                <a:ea typeface="+mn-ea"/>
              </a:rPr>
              <a:t>クラス構成</a:t>
            </a:r>
            <a:r>
              <a:rPr lang="en-US" altLang="ja-JP" sz="1000" b="1" u="sng" dirty="0">
                <a:latin typeface="+mn-ea"/>
                <a:ea typeface="+mn-ea"/>
              </a:rPr>
              <a:t>(</a:t>
            </a:r>
            <a:r>
              <a:rPr lang="ja-JP" altLang="en-US" sz="1000" b="1" u="sng" dirty="0">
                <a:latin typeface="+mn-ea"/>
                <a:ea typeface="+mn-ea"/>
              </a:rPr>
              <a:t>ブロック並べ攻略関係抜粋</a:t>
            </a:r>
            <a:r>
              <a:rPr lang="en-US" altLang="ja-JP" sz="1000" b="1" u="sng" dirty="0">
                <a:latin typeface="+mn-ea"/>
                <a:ea typeface="+mn-ea"/>
              </a:rPr>
              <a:t>)</a:t>
            </a:r>
            <a:endParaRPr lang="ja-JP" altLang="en-US" sz="1000" b="1" u="sng" dirty="0">
              <a:latin typeface="+mn-ea"/>
              <a:ea typeface="+mn-ea"/>
            </a:endParaRPr>
          </a:p>
        </p:txBody>
      </p:sp>
      <p:sp>
        <p:nvSpPr>
          <p:cNvPr id="62" name="四角形: 角を丸くする 61">
            <a:extLst>
              <a:ext uri="{FF2B5EF4-FFF2-40B4-BE49-F238E27FC236}">
                <a16:creationId xmlns:a16="http://schemas.microsoft.com/office/drawing/2014/main" id="{BAF71F06-532A-41DF-A97F-93953EF00EE0}"/>
              </a:ext>
            </a:extLst>
          </p:cNvPr>
          <p:cNvSpPr/>
          <p:nvPr/>
        </p:nvSpPr>
        <p:spPr>
          <a:xfrm>
            <a:off x="1639721" y="7524772"/>
            <a:ext cx="771884" cy="250095"/>
          </a:xfrm>
          <a:prstGeom prst="roundRect">
            <a:avLst>
              <a:gd name="adj" fmla="val 6511"/>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63" name="四角形: 角を丸くする 62">
            <a:extLst>
              <a:ext uri="{FF2B5EF4-FFF2-40B4-BE49-F238E27FC236}">
                <a16:creationId xmlns:a16="http://schemas.microsoft.com/office/drawing/2014/main" id="{3AA57AC7-7428-454C-B8B6-5F28707DCAD8}"/>
              </a:ext>
            </a:extLst>
          </p:cNvPr>
          <p:cNvSpPr/>
          <p:nvPr/>
        </p:nvSpPr>
        <p:spPr>
          <a:xfrm>
            <a:off x="1629672" y="8427673"/>
            <a:ext cx="706658" cy="250095"/>
          </a:xfrm>
          <a:prstGeom prst="roundRect">
            <a:avLst>
              <a:gd name="adj" fmla="val 11589"/>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64" name="四角形: メモ 63">
            <a:extLst>
              <a:ext uri="{FF2B5EF4-FFF2-40B4-BE49-F238E27FC236}">
                <a16:creationId xmlns:a16="http://schemas.microsoft.com/office/drawing/2014/main" id="{DCA175F4-B118-4981-9252-1B0F89444381}"/>
              </a:ext>
            </a:extLst>
          </p:cNvPr>
          <p:cNvSpPr/>
          <p:nvPr/>
        </p:nvSpPr>
        <p:spPr>
          <a:xfrm>
            <a:off x="551354" y="7505339"/>
            <a:ext cx="911001" cy="283014"/>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lang="en-US" altLang="ja-JP" sz="800" dirty="0">
                <a:latin typeface="+mn-ea"/>
              </a:rPr>
              <a:t>3-5.</a:t>
            </a:r>
            <a:r>
              <a:rPr lang="ja-JP" altLang="en-US" sz="800" dirty="0">
                <a:latin typeface="+mn-ea"/>
              </a:rPr>
              <a:t>ブロック</a:t>
            </a:r>
            <a:endParaRPr lang="en-US" altLang="ja-JP" sz="800" dirty="0">
              <a:latin typeface="+mn-ea"/>
            </a:endParaRPr>
          </a:p>
          <a:p>
            <a:pPr algn="ctr"/>
            <a:r>
              <a:rPr lang="ja-JP" altLang="en-US" sz="800" dirty="0">
                <a:latin typeface="+mn-ea"/>
              </a:rPr>
              <a:t>並べ初期化</a:t>
            </a:r>
            <a:endParaRPr kumimoji="1" lang="ja-JP" altLang="en-US" sz="800" dirty="0">
              <a:latin typeface="+mn-ea"/>
            </a:endParaRPr>
          </a:p>
        </p:txBody>
      </p:sp>
      <p:cxnSp>
        <p:nvCxnSpPr>
          <p:cNvPr id="65" name="直線コネクタ 64">
            <a:extLst>
              <a:ext uri="{FF2B5EF4-FFF2-40B4-BE49-F238E27FC236}">
                <a16:creationId xmlns:a16="http://schemas.microsoft.com/office/drawing/2014/main" id="{192C0175-2333-4CCD-9949-6E34DC5688F2}"/>
              </a:ext>
            </a:extLst>
          </p:cNvPr>
          <p:cNvCxnSpPr>
            <a:cxnSpLocks/>
            <a:stCxn id="64" idx="3"/>
          </p:cNvCxnSpPr>
          <p:nvPr/>
        </p:nvCxnSpPr>
        <p:spPr>
          <a:xfrm flipV="1">
            <a:off x="1462355" y="7614916"/>
            <a:ext cx="163518" cy="3193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6" name="四角形: メモ 65">
            <a:extLst>
              <a:ext uri="{FF2B5EF4-FFF2-40B4-BE49-F238E27FC236}">
                <a16:creationId xmlns:a16="http://schemas.microsoft.com/office/drawing/2014/main" id="{66209981-D6A3-4E00-8B32-B684E971DB5F}"/>
              </a:ext>
            </a:extLst>
          </p:cNvPr>
          <p:cNvSpPr/>
          <p:nvPr/>
        </p:nvSpPr>
        <p:spPr>
          <a:xfrm>
            <a:off x="418415" y="8342685"/>
            <a:ext cx="966499" cy="302490"/>
          </a:xfrm>
          <a:prstGeom prst="foldedCorner">
            <a:avLst>
              <a:gd name="adj" fmla="val 50000"/>
            </a:avLst>
          </a:prstGeom>
        </p:spPr>
        <p:style>
          <a:lnRef idx="1">
            <a:schemeClr val="accent2"/>
          </a:lnRef>
          <a:fillRef idx="2">
            <a:schemeClr val="accent2"/>
          </a:fillRef>
          <a:effectRef idx="1">
            <a:schemeClr val="accent2"/>
          </a:effectRef>
          <a:fontRef idx="minor">
            <a:schemeClr val="dk1"/>
          </a:fontRef>
        </p:style>
        <p:txBody>
          <a:bodyPr wrap="none" tIns="180000" rtlCol="0" anchor="ctr"/>
          <a:lstStyle/>
          <a:p>
            <a:pPr algn="ctr"/>
            <a:r>
              <a:rPr lang="en-US" altLang="ja-JP" sz="800" dirty="0">
                <a:latin typeface="+mn-ea"/>
              </a:rPr>
              <a:t>3-6.</a:t>
            </a:r>
            <a:r>
              <a:rPr lang="ja-JP" altLang="en-US" sz="800" dirty="0">
                <a:latin typeface="+mn-ea"/>
              </a:rPr>
              <a:t>ブロック並べ</a:t>
            </a:r>
            <a:endParaRPr lang="en-US" altLang="ja-JP" sz="800" dirty="0">
              <a:latin typeface="+mn-ea"/>
            </a:endParaRPr>
          </a:p>
          <a:p>
            <a:pPr algn="ctr"/>
            <a:r>
              <a:rPr lang="ja-JP" altLang="en-US" sz="800" dirty="0">
                <a:latin typeface="+mn-ea"/>
              </a:rPr>
              <a:t>シーン</a:t>
            </a:r>
            <a:endParaRPr kumimoji="1" lang="ja-JP" altLang="en-US" sz="800" dirty="0">
              <a:latin typeface="+mn-ea"/>
            </a:endParaRPr>
          </a:p>
        </p:txBody>
      </p:sp>
      <p:cxnSp>
        <p:nvCxnSpPr>
          <p:cNvPr id="67" name="直線コネクタ 66">
            <a:extLst>
              <a:ext uri="{FF2B5EF4-FFF2-40B4-BE49-F238E27FC236}">
                <a16:creationId xmlns:a16="http://schemas.microsoft.com/office/drawing/2014/main" id="{0EBF112C-64A3-4F3F-B873-0519E57C473D}"/>
              </a:ext>
            </a:extLst>
          </p:cNvPr>
          <p:cNvCxnSpPr>
            <a:cxnSpLocks/>
            <a:stCxn id="66" idx="3"/>
            <a:endCxn id="63" idx="1"/>
          </p:cNvCxnSpPr>
          <p:nvPr/>
        </p:nvCxnSpPr>
        <p:spPr>
          <a:xfrm>
            <a:off x="1384914" y="8493930"/>
            <a:ext cx="244758" cy="5879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70" name="正方形/長方形 69">
            <a:extLst>
              <a:ext uri="{FF2B5EF4-FFF2-40B4-BE49-F238E27FC236}">
                <a16:creationId xmlns:a16="http://schemas.microsoft.com/office/drawing/2014/main" id="{11743F49-2DD6-404C-9132-613CBD1289B0}"/>
              </a:ext>
            </a:extLst>
          </p:cNvPr>
          <p:cNvSpPr/>
          <p:nvPr/>
        </p:nvSpPr>
        <p:spPr>
          <a:xfrm>
            <a:off x="36014" y="3036985"/>
            <a:ext cx="2980639" cy="646331"/>
          </a:xfrm>
          <a:prstGeom prst="rect">
            <a:avLst/>
          </a:prstGeom>
        </p:spPr>
        <p:txBody>
          <a:bodyPr wrap="square">
            <a:spAutoFit/>
          </a:bodyPr>
          <a:lstStyle/>
          <a:p>
            <a:r>
              <a:rPr lang="ja-JP" altLang="en-US" sz="900" dirty="0">
                <a:latin typeface="+mn-ea"/>
                <a:ea typeface="+mn-ea"/>
              </a:rPr>
              <a:t>　ＵＩ、通信、ブロック並べ解析、計測、駆動部パッケージはメインタスクとは別にそれぞれタスクを持っており、上記役割の実現を各々の振舞いで解決させるようにしています。</a:t>
            </a:r>
          </a:p>
        </p:txBody>
      </p:sp>
      <p:sp>
        <p:nvSpPr>
          <p:cNvPr id="43" name="四角形: 角を丸くする 42">
            <a:extLst>
              <a:ext uri="{FF2B5EF4-FFF2-40B4-BE49-F238E27FC236}">
                <a16:creationId xmlns:a16="http://schemas.microsoft.com/office/drawing/2014/main" id="{3FA94043-0C8F-41B5-A44B-ED5D15D93D85}"/>
              </a:ext>
            </a:extLst>
          </p:cNvPr>
          <p:cNvSpPr/>
          <p:nvPr/>
        </p:nvSpPr>
        <p:spPr>
          <a:xfrm>
            <a:off x="4568344" y="7857392"/>
            <a:ext cx="1470935" cy="286974"/>
          </a:xfrm>
          <a:prstGeom prst="round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44" name="直線矢印コネクタ 43">
            <a:extLst>
              <a:ext uri="{FF2B5EF4-FFF2-40B4-BE49-F238E27FC236}">
                <a16:creationId xmlns:a16="http://schemas.microsoft.com/office/drawing/2014/main" id="{E02EFD1D-4A37-4D24-BE68-24DCEC1CCB66}"/>
              </a:ext>
            </a:extLst>
          </p:cNvPr>
          <p:cNvCxnSpPr>
            <a:cxnSpLocks/>
          </p:cNvCxnSpPr>
          <p:nvPr/>
        </p:nvCxnSpPr>
        <p:spPr>
          <a:xfrm>
            <a:off x="6036996" y="7974031"/>
            <a:ext cx="470078" cy="2308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8" name="テキスト ボックス 57">
            <a:extLst>
              <a:ext uri="{FF2B5EF4-FFF2-40B4-BE49-F238E27FC236}">
                <a16:creationId xmlns:a16="http://schemas.microsoft.com/office/drawing/2014/main" id="{D42FA33F-B065-4C73-B4CB-2AAD1FE4FC75}"/>
              </a:ext>
            </a:extLst>
          </p:cNvPr>
          <p:cNvSpPr txBox="1"/>
          <p:nvPr/>
        </p:nvSpPr>
        <p:spPr>
          <a:xfrm>
            <a:off x="9118486" y="6450460"/>
            <a:ext cx="3630561" cy="1061829"/>
          </a:xfrm>
          <a:prstGeom prst="rect">
            <a:avLst/>
          </a:prstGeom>
          <a:noFill/>
        </p:spPr>
        <p:txBody>
          <a:bodyPr wrap="square" rtlCol="0">
            <a:spAutoFit/>
          </a:bodyPr>
          <a:lstStyle/>
          <a:p>
            <a:r>
              <a:rPr lang="ja-JP" altLang="en-US" sz="900" dirty="0">
                <a:latin typeface="+mn-ea"/>
                <a:ea typeface="+mn-ea"/>
              </a:rPr>
              <a:t>　</a:t>
            </a:r>
            <a:r>
              <a:rPr lang="en-US" altLang="ja-JP" sz="900" dirty="0">
                <a:latin typeface="+mn-ea"/>
                <a:ea typeface="+mn-ea"/>
              </a:rPr>
              <a:t>2-3.</a:t>
            </a:r>
            <a:r>
              <a:rPr lang="ja-JP" altLang="en-US" sz="900" dirty="0">
                <a:latin typeface="+mn-ea"/>
                <a:ea typeface="+mn-ea"/>
              </a:rPr>
              <a:t>走行体の動作定義の「表</a:t>
            </a:r>
            <a:r>
              <a:rPr lang="en-US" altLang="ja-JP" sz="900" dirty="0">
                <a:latin typeface="+mn-ea"/>
                <a:ea typeface="+mn-ea"/>
              </a:rPr>
              <a:t>5 </a:t>
            </a:r>
            <a:r>
              <a:rPr lang="ja-JP" altLang="en-US" sz="900" dirty="0">
                <a:latin typeface="+mn-ea"/>
                <a:ea typeface="+mn-ea"/>
              </a:rPr>
              <a:t>命令と重み」より、制御命令の他に避けるための現在のブロック置き場のＸＹ座標と目標となるノードのＸＹ座標が必要となる。これには走行体の情報</a:t>
            </a:r>
            <a:r>
              <a:rPr lang="en-US" altLang="ja-JP" sz="900" dirty="0">
                <a:latin typeface="+mn-ea"/>
                <a:ea typeface="+mn-ea"/>
              </a:rPr>
              <a:t>(</a:t>
            </a:r>
            <a:r>
              <a:rPr lang="ja-JP" altLang="en-US" sz="900" dirty="0">
                <a:latin typeface="+mn-ea"/>
                <a:ea typeface="+mn-ea"/>
              </a:rPr>
              <a:t>ブロック座標と方向</a:t>
            </a:r>
            <a:r>
              <a:rPr lang="en-US" altLang="ja-JP" sz="900" dirty="0">
                <a:latin typeface="+mn-ea"/>
                <a:ea typeface="+mn-ea"/>
              </a:rPr>
              <a:t>(2.3</a:t>
            </a:r>
            <a:r>
              <a:rPr lang="ja-JP" altLang="en-US" sz="900" dirty="0">
                <a:latin typeface="+mn-ea"/>
                <a:ea typeface="+mn-ea"/>
              </a:rPr>
              <a:t>走行体の動作定義の向きと移動方向参照</a:t>
            </a:r>
            <a:r>
              <a:rPr lang="en-US" altLang="ja-JP" sz="900" dirty="0">
                <a:latin typeface="+mn-ea"/>
                <a:ea typeface="+mn-ea"/>
              </a:rPr>
              <a:t>))</a:t>
            </a:r>
            <a:r>
              <a:rPr lang="ja-JP" altLang="en-US" sz="900" dirty="0">
                <a:latin typeface="+mn-ea"/>
                <a:ea typeface="+mn-ea"/>
              </a:rPr>
              <a:t>を管理する</a:t>
            </a:r>
            <a:r>
              <a:rPr lang="ja-JP" altLang="en-US" sz="900" b="1" u="sng" dirty="0">
                <a:solidFill>
                  <a:schemeClr val="accent2"/>
                </a:solidFill>
                <a:latin typeface="+mn-ea"/>
                <a:ea typeface="+mn-ea"/>
              </a:rPr>
              <a:t>走行体位置情報</a:t>
            </a:r>
            <a:r>
              <a:rPr lang="ja-JP" altLang="en-US" sz="900" dirty="0">
                <a:latin typeface="+mn-ea"/>
                <a:ea typeface="+mn-ea"/>
              </a:rPr>
              <a:t>オブジェクトを作成し、そのブロック座標に対応したＸＹ座標や位置更新するとき向きを渡すことで目標となるノードのＸＹ座標を返すように対応する。</a:t>
            </a:r>
          </a:p>
        </p:txBody>
      </p:sp>
      <p:sp>
        <p:nvSpPr>
          <p:cNvPr id="59" name="テキスト ボックス 58">
            <a:extLst>
              <a:ext uri="{FF2B5EF4-FFF2-40B4-BE49-F238E27FC236}">
                <a16:creationId xmlns:a16="http://schemas.microsoft.com/office/drawing/2014/main" id="{4B91BAAA-DD19-4F11-B39F-BF3A6CDF93F5}"/>
              </a:ext>
            </a:extLst>
          </p:cNvPr>
          <p:cNvSpPr txBox="1"/>
          <p:nvPr/>
        </p:nvSpPr>
        <p:spPr>
          <a:xfrm>
            <a:off x="606767" y="2887598"/>
            <a:ext cx="2055718"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3-1</a:t>
            </a:r>
            <a:r>
              <a:rPr lang="ja-JP" altLang="en-US" sz="900" dirty="0">
                <a:latin typeface="+mn-ea"/>
                <a:ea typeface="+mn-ea"/>
              </a:rPr>
              <a:t> パッケージ構成と役割</a:t>
            </a:r>
            <a:endParaRPr lang="en-US" altLang="ja-JP" sz="900" dirty="0">
              <a:latin typeface="+mn-ea"/>
              <a:ea typeface="+mn-ea"/>
            </a:endParaRPr>
          </a:p>
        </p:txBody>
      </p:sp>
      <p:sp>
        <p:nvSpPr>
          <p:cNvPr id="71" name="テキスト ボックス 70">
            <a:extLst>
              <a:ext uri="{FF2B5EF4-FFF2-40B4-BE49-F238E27FC236}">
                <a16:creationId xmlns:a16="http://schemas.microsoft.com/office/drawing/2014/main" id="{4B91BAAA-DD19-4F11-B39F-BF3A6CDF93F5}"/>
              </a:ext>
            </a:extLst>
          </p:cNvPr>
          <p:cNvSpPr txBox="1"/>
          <p:nvPr/>
        </p:nvSpPr>
        <p:spPr>
          <a:xfrm>
            <a:off x="81017" y="9340273"/>
            <a:ext cx="2835252"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3-4</a:t>
            </a:r>
            <a:r>
              <a:rPr lang="ja-JP" altLang="en-US" sz="900" dirty="0">
                <a:latin typeface="+mn-ea"/>
                <a:ea typeface="+mn-ea"/>
              </a:rPr>
              <a:t> </a:t>
            </a:r>
            <a:r>
              <a:rPr lang="en-US" altLang="ja-JP" sz="900" dirty="0">
                <a:latin typeface="+mn-ea"/>
                <a:ea typeface="+mn-ea"/>
              </a:rPr>
              <a:t>R</a:t>
            </a:r>
            <a:r>
              <a:rPr lang="ja-JP" altLang="en-US" sz="900" dirty="0">
                <a:latin typeface="+mn-ea"/>
                <a:ea typeface="+mn-ea"/>
              </a:rPr>
              <a:t>コースシナリオ選択時の全体シーケンス図</a:t>
            </a:r>
            <a:endParaRPr lang="en-US" altLang="ja-JP" sz="900" dirty="0">
              <a:latin typeface="+mn-ea"/>
              <a:ea typeface="+mn-ea"/>
            </a:endParaRPr>
          </a:p>
        </p:txBody>
      </p:sp>
      <p:sp>
        <p:nvSpPr>
          <p:cNvPr id="73" name="テキスト ボックス 72">
            <a:extLst>
              <a:ext uri="{FF2B5EF4-FFF2-40B4-BE49-F238E27FC236}">
                <a16:creationId xmlns:a16="http://schemas.microsoft.com/office/drawing/2014/main" id="{B64283C7-AB29-4A0C-836B-5DC19AF4D294}"/>
              </a:ext>
            </a:extLst>
          </p:cNvPr>
          <p:cNvSpPr txBox="1"/>
          <p:nvPr/>
        </p:nvSpPr>
        <p:spPr>
          <a:xfrm>
            <a:off x="6514038" y="7989777"/>
            <a:ext cx="2641375" cy="507831"/>
          </a:xfrm>
          <a:prstGeom prst="rect">
            <a:avLst/>
          </a:prstGeom>
          <a:noFill/>
        </p:spPr>
        <p:txBody>
          <a:bodyPr wrap="square" rtlCol="0">
            <a:spAutoFit/>
          </a:bodyPr>
          <a:lstStyle/>
          <a:p>
            <a:r>
              <a:rPr lang="ja-JP" altLang="en-US" sz="900" dirty="0">
                <a:solidFill>
                  <a:schemeClr val="accent2"/>
                </a:solidFill>
                <a:latin typeface="+mn-ea"/>
                <a:ea typeface="+mn-ea"/>
              </a:rPr>
              <a:t>コミュニケーションの流れは「</a:t>
            </a:r>
            <a:r>
              <a:rPr lang="en-US" altLang="ja-JP" sz="900" dirty="0">
                <a:solidFill>
                  <a:schemeClr val="accent2"/>
                </a:solidFill>
                <a:latin typeface="+mn-ea"/>
                <a:ea typeface="+mn-ea"/>
              </a:rPr>
              <a:t>2-4-4.</a:t>
            </a:r>
            <a:r>
              <a:rPr lang="ja-JP" altLang="en-US" sz="900" dirty="0">
                <a:solidFill>
                  <a:schemeClr val="accent2"/>
                </a:solidFill>
                <a:latin typeface="+mn-ea"/>
                <a:ea typeface="+mn-ea"/>
              </a:rPr>
              <a:t>ブロック移動順候補リスト作成」の解法モデルと同等なので説明省略。</a:t>
            </a:r>
          </a:p>
        </p:txBody>
      </p:sp>
      <p:sp>
        <p:nvSpPr>
          <p:cNvPr id="74" name="テキスト ボックス 73">
            <a:extLst>
              <a:ext uri="{FF2B5EF4-FFF2-40B4-BE49-F238E27FC236}">
                <a16:creationId xmlns:a16="http://schemas.microsoft.com/office/drawing/2014/main" id="{4B91BAAA-DD19-4F11-B39F-BF3A6CDF93F5}"/>
              </a:ext>
            </a:extLst>
          </p:cNvPr>
          <p:cNvSpPr txBox="1"/>
          <p:nvPr/>
        </p:nvSpPr>
        <p:spPr>
          <a:xfrm>
            <a:off x="9677446" y="9290879"/>
            <a:ext cx="2362153"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3-6</a:t>
            </a:r>
            <a:r>
              <a:rPr lang="ja-JP" altLang="en-US" sz="900" dirty="0">
                <a:latin typeface="+mn-ea"/>
                <a:ea typeface="+mn-ea"/>
              </a:rPr>
              <a:t> 制御命令取得から走行体までの流れ</a:t>
            </a:r>
            <a:endParaRPr lang="en-US" altLang="ja-JP" sz="900" dirty="0">
              <a:latin typeface="+mn-ea"/>
              <a:ea typeface="+mn-ea"/>
            </a:endParaRPr>
          </a:p>
        </p:txBody>
      </p:sp>
      <p:sp>
        <p:nvSpPr>
          <p:cNvPr id="56" name="テキスト ボックス 55">
            <a:extLst>
              <a:ext uri="{FF2B5EF4-FFF2-40B4-BE49-F238E27FC236}">
                <a16:creationId xmlns:a16="http://schemas.microsoft.com/office/drawing/2014/main" id="{4B91BAAA-DD19-4F11-B39F-BF3A6CDF93F5}"/>
              </a:ext>
            </a:extLst>
          </p:cNvPr>
          <p:cNvSpPr txBox="1"/>
          <p:nvPr/>
        </p:nvSpPr>
        <p:spPr>
          <a:xfrm>
            <a:off x="462455" y="5616348"/>
            <a:ext cx="2215270"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3-3</a:t>
            </a:r>
            <a:r>
              <a:rPr lang="ja-JP" altLang="en-US" sz="900" dirty="0">
                <a:latin typeface="+mn-ea"/>
                <a:ea typeface="+mn-ea"/>
              </a:rPr>
              <a:t> 初期動作コミュニケーション図</a:t>
            </a:r>
            <a:endParaRPr lang="en-US" altLang="ja-JP" sz="900" dirty="0">
              <a:latin typeface="+mn-ea"/>
              <a:ea typeface="+mn-ea"/>
            </a:endParaRPr>
          </a:p>
        </p:txBody>
      </p:sp>
      <p:sp>
        <p:nvSpPr>
          <p:cNvPr id="35" name="テキスト ボックス 34">
            <a:extLst>
              <a:ext uri="{FF2B5EF4-FFF2-40B4-BE49-F238E27FC236}">
                <a16:creationId xmlns:a16="http://schemas.microsoft.com/office/drawing/2014/main" id="{565F459E-EF28-4E67-ACA2-AB546C6CA2D9}"/>
              </a:ext>
            </a:extLst>
          </p:cNvPr>
          <p:cNvSpPr txBox="1"/>
          <p:nvPr/>
        </p:nvSpPr>
        <p:spPr>
          <a:xfrm>
            <a:off x="10905101" y="842905"/>
            <a:ext cx="1864212" cy="892735"/>
          </a:xfrm>
          <a:prstGeom prst="rect">
            <a:avLst/>
          </a:prstGeom>
          <a:noFill/>
        </p:spPr>
        <p:txBody>
          <a:bodyPr wrap="square" rtlCol="0">
            <a:noAutofit/>
          </a:bodyPr>
          <a:lstStyle/>
          <a:p>
            <a:r>
              <a:rPr kumimoji="1" lang="en-US" altLang="ja-JP" sz="900" dirty="0">
                <a:latin typeface="+mn-ea"/>
                <a:ea typeface="+mn-ea"/>
              </a:rPr>
              <a:t>*</a:t>
            </a:r>
            <a:r>
              <a:rPr kumimoji="1" lang="ja-JP" altLang="en-US" sz="900" dirty="0">
                <a:latin typeface="+mn-ea"/>
                <a:ea typeface="+mn-ea"/>
              </a:rPr>
              <a:t>赤字</a:t>
            </a:r>
            <a:r>
              <a:rPr lang="ja-JP" altLang="en-US" sz="900" dirty="0">
                <a:latin typeface="+mn-ea"/>
                <a:ea typeface="+mn-ea"/>
              </a:rPr>
              <a:t>の操作は、</a:t>
            </a:r>
            <a:r>
              <a:rPr kumimoji="1" lang="ja-JP" altLang="en-US" sz="900" dirty="0">
                <a:latin typeface="+mn-ea"/>
                <a:ea typeface="+mn-ea"/>
              </a:rPr>
              <a:t>タスク</a:t>
            </a:r>
            <a:r>
              <a:rPr lang="ja-JP" altLang="en-US" sz="900" dirty="0">
                <a:latin typeface="+mn-ea"/>
                <a:ea typeface="+mn-ea"/>
              </a:rPr>
              <a:t>から直接呼び出す関数を表しており、競技を開始するは競技タスク</a:t>
            </a:r>
            <a:r>
              <a:rPr lang="en-US" altLang="ja-JP" sz="900" dirty="0">
                <a:latin typeface="+mn-ea"/>
                <a:ea typeface="+mn-ea"/>
              </a:rPr>
              <a:t>(</a:t>
            </a:r>
            <a:r>
              <a:rPr lang="ja-JP" altLang="en-US" sz="900" dirty="0">
                <a:latin typeface="+mn-ea"/>
                <a:ea typeface="+mn-ea"/>
              </a:rPr>
              <a:t>メインタスク</a:t>
            </a:r>
            <a:r>
              <a:rPr lang="en-US" altLang="ja-JP" sz="900" dirty="0">
                <a:latin typeface="+mn-ea"/>
                <a:ea typeface="+mn-ea"/>
              </a:rPr>
              <a:t>)</a:t>
            </a:r>
            <a:r>
              <a:rPr lang="ja-JP" altLang="en-US" sz="900" dirty="0">
                <a:latin typeface="+mn-ea"/>
                <a:ea typeface="+mn-ea"/>
              </a:rPr>
              <a:t>から、その他は各パッケージの</a:t>
            </a:r>
            <a:r>
              <a:rPr lang="en-US" altLang="ja-JP" sz="900" dirty="0">
                <a:latin typeface="+mn-ea"/>
                <a:ea typeface="+mn-ea"/>
              </a:rPr>
              <a:t>4ms</a:t>
            </a:r>
            <a:r>
              <a:rPr lang="ja-JP" altLang="en-US" sz="900" dirty="0">
                <a:latin typeface="+mn-ea"/>
                <a:ea typeface="+mn-ea"/>
              </a:rPr>
              <a:t>定期タスクから呼び出される。</a:t>
            </a:r>
            <a:endParaRPr kumimoji="1" lang="en-US" altLang="ja-JP" sz="900" dirty="0">
              <a:latin typeface="+mn-ea"/>
              <a:ea typeface="+mn-ea"/>
            </a:endParaRPr>
          </a:p>
        </p:txBody>
      </p:sp>
      <p:sp>
        <p:nvSpPr>
          <p:cNvPr id="72" name="テキスト ボックス 71">
            <a:extLst>
              <a:ext uri="{FF2B5EF4-FFF2-40B4-BE49-F238E27FC236}">
                <a16:creationId xmlns:a16="http://schemas.microsoft.com/office/drawing/2014/main" id="{4B91BAAA-DD19-4F11-B39F-BF3A6CDF93F5}"/>
              </a:ext>
            </a:extLst>
          </p:cNvPr>
          <p:cNvSpPr txBox="1"/>
          <p:nvPr/>
        </p:nvSpPr>
        <p:spPr>
          <a:xfrm>
            <a:off x="7396093" y="6113790"/>
            <a:ext cx="1027859"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3-2</a:t>
            </a:r>
            <a:r>
              <a:rPr lang="ja-JP" altLang="en-US" sz="900" dirty="0">
                <a:latin typeface="+mn-ea"/>
                <a:ea typeface="+mn-ea"/>
              </a:rPr>
              <a:t> クラス図</a:t>
            </a:r>
            <a:endParaRPr lang="en-US" altLang="ja-JP" sz="900" dirty="0">
              <a:latin typeface="+mn-ea"/>
              <a:ea typeface="+mn-ea"/>
            </a:endParaRPr>
          </a:p>
        </p:txBody>
      </p:sp>
      <p:sp>
        <p:nvSpPr>
          <p:cNvPr id="61" name="四角形: 角を丸くする 60">
            <a:extLst>
              <a:ext uri="{FF2B5EF4-FFF2-40B4-BE49-F238E27FC236}">
                <a16:creationId xmlns:a16="http://schemas.microsoft.com/office/drawing/2014/main" id="{A6839C3B-A976-4455-B879-90469C46EF0B}"/>
              </a:ext>
            </a:extLst>
          </p:cNvPr>
          <p:cNvSpPr/>
          <p:nvPr/>
        </p:nvSpPr>
        <p:spPr>
          <a:xfrm>
            <a:off x="6407138" y="154677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a:t>
            </a:r>
            <a:endParaRPr kumimoji="1" lang="ja-JP" altLang="en-US" sz="900" b="1" dirty="0">
              <a:solidFill>
                <a:schemeClr val="accent3">
                  <a:lumMod val="50000"/>
                </a:schemeClr>
              </a:solidFill>
            </a:endParaRPr>
          </a:p>
        </p:txBody>
      </p:sp>
      <p:sp>
        <p:nvSpPr>
          <p:cNvPr id="69" name="四角形: 角を丸くする 68">
            <a:extLst>
              <a:ext uri="{FF2B5EF4-FFF2-40B4-BE49-F238E27FC236}">
                <a16:creationId xmlns:a16="http://schemas.microsoft.com/office/drawing/2014/main" id="{06371986-11FC-4525-B4A9-47E677629971}"/>
              </a:ext>
            </a:extLst>
          </p:cNvPr>
          <p:cNvSpPr/>
          <p:nvPr/>
        </p:nvSpPr>
        <p:spPr>
          <a:xfrm>
            <a:off x="5099880" y="503518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kumimoji="1" lang="en-US" altLang="ja-JP" sz="900" b="1" dirty="0">
                <a:solidFill>
                  <a:schemeClr val="accent3">
                    <a:lumMod val="50000"/>
                  </a:schemeClr>
                </a:solidFill>
              </a:rPr>
              <a:t>2</a:t>
            </a:r>
            <a:endParaRPr kumimoji="1" lang="ja-JP" altLang="en-US" sz="900" b="1" dirty="0">
              <a:solidFill>
                <a:schemeClr val="accent3">
                  <a:lumMod val="50000"/>
                </a:schemeClr>
              </a:solidFill>
            </a:endParaRPr>
          </a:p>
        </p:txBody>
      </p:sp>
      <p:sp>
        <p:nvSpPr>
          <p:cNvPr id="75" name="四角形: 角を丸くする 74">
            <a:extLst>
              <a:ext uri="{FF2B5EF4-FFF2-40B4-BE49-F238E27FC236}">
                <a16:creationId xmlns:a16="http://schemas.microsoft.com/office/drawing/2014/main" id="{C3EA35B4-74F0-432A-9B73-84BFBFCD9C04}"/>
              </a:ext>
            </a:extLst>
          </p:cNvPr>
          <p:cNvSpPr/>
          <p:nvPr/>
        </p:nvSpPr>
        <p:spPr>
          <a:xfrm>
            <a:off x="5099880" y="524514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3</a:t>
            </a:r>
            <a:endParaRPr kumimoji="1" lang="ja-JP" altLang="en-US" sz="900" b="1" dirty="0">
              <a:solidFill>
                <a:schemeClr val="accent3">
                  <a:lumMod val="50000"/>
                </a:schemeClr>
              </a:solidFill>
            </a:endParaRPr>
          </a:p>
        </p:txBody>
      </p:sp>
      <p:sp>
        <p:nvSpPr>
          <p:cNvPr id="76" name="四角形: 角を丸くする 75">
            <a:extLst>
              <a:ext uri="{FF2B5EF4-FFF2-40B4-BE49-F238E27FC236}">
                <a16:creationId xmlns:a16="http://schemas.microsoft.com/office/drawing/2014/main" id="{EAB4BAF2-24D5-485E-92A3-3BA608DDFD7B}"/>
              </a:ext>
            </a:extLst>
          </p:cNvPr>
          <p:cNvSpPr/>
          <p:nvPr/>
        </p:nvSpPr>
        <p:spPr>
          <a:xfrm>
            <a:off x="10198694" y="496522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3</a:t>
            </a:r>
            <a:endParaRPr kumimoji="1" lang="ja-JP" altLang="en-US" sz="900" b="1" dirty="0">
              <a:solidFill>
                <a:schemeClr val="accent3">
                  <a:lumMod val="50000"/>
                </a:schemeClr>
              </a:solidFill>
            </a:endParaRPr>
          </a:p>
        </p:txBody>
      </p:sp>
      <p:sp>
        <p:nvSpPr>
          <p:cNvPr id="77" name="四角形: 角を丸くする 76">
            <a:extLst>
              <a:ext uri="{FF2B5EF4-FFF2-40B4-BE49-F238E27FC236}">
                <a16:creationId xmlns:a16="http://schemas.microsoft.com/office/drawing/2014/main" id="{539B07A5-0BF2-40D7-B34A-F1CA97F1357A}"/>
              </a:ext>
            </a:extLst>
          </p:cNvPr>
          <p:cNvSpPr/>
          <p:nvPr/>
        </p:nvSpPr>
        <p:spPr>
          <a:xfrm>
            <a:off x="5099879" y="545509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4</a:t>
            </a:r>
            <a:endParaRPr kumimoji="1" lang="ja-JP" altLang="en-US" sz="900" b="1" dirty="0">
              <a:solidFill>
                <a:schemeClr val="accent3">
                  <a:lumMod val="50000"/>
                </a:schemeClr>
              </a:solidFill>
            </a:endParaRPr>
          </a:p>
        </p:txBody>
      </p:sp>
      <p:sp>
        <p:nvSpPr>
          <p:cNvPr id="78" name="四角形: 角を丸くする 77">
            <a:extLst>
              <a:ext uri="{FF2B5EF4-FFF2-40B4-BE49-F238E27FC236}">
                <a16:creationId xmlns:a16="http://schemas.microsoft.com/office/drawing/2014/main" id="{FF25B5AD-0556-4514-A7E0-54C1D3471E6E}"/>
              </a:ext>
            </a:extLst>
          </p:cNvPr>
          <p:cNvSpPr/>
          <p:nvPr/>
        </p:nvSpPr>
        <p:spPr>
          <a:xfrm>
            <a:off x="10469015" y="4965224"/>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5</a:t>
            </a:r>
            <a:endParaRPr kumimoji="1" lang="ja-JP" altLang="en-US" sz="900" b="1" dirty="0">
              <a:solidFill>
                <a:schemeClr val="accent3">
                  <a:lumMod val="50000"/>
                </a:schemeClr>
              </a:solidFill>
            </a:endParaRPr>
          </a:p>
        </p:txBody>
      </p:sp>
      <p:sp>
        <p:nvSpPr>
          <p:cNvPr id="79" name="四角形: 角を丸くする 78">
            <a:extLst>
              <a:ext uri="{FF2B5EF4-FFF2-40B4-BE49-F238E27FC236}">
                <a16:creationId xmlns:a16="http://schemas.microsoft.com/office/drawing/2014/main" id="{C20712C1-9FEA-4F2D-A79A-3D5AF1946C05}"/>
              </a:ext>
            </a:extLst>
          </p:cNvPr>
          <p:cNvSpPr/>
          <p:nvPr/>
        </p:nvSpPr>
        <p:spPr>
          <a:xfrm>
            <a:off x="7052476" y="490271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6</a:t>
            </a:r>
            <a:endParaRPr kumimoji="1" lang="ja-JP" altLang="en-US" sz="900" b="1" dirty="0">
              <a:solidFill>
                <a:schemeClr val="accent3">
                  <a:lumMod val="50000"/>
                </a:schemeClr>
              </a:solidFill>
            </a:endParaRPr>
          </a:p>
        </p:txBody>
      </p:sp>
      <p:sp>
        <p:nvSpPr>
          <p:cNvPr id="80" name="四角形: 角を丸くする 79">
            <a:extLst>
              <a:ext uri="{FF2B5EF4-FFF2-40B4-BE49-F238E27FC236}">
                <a16:creationId xmlns:a16="http://schemas.microsoft.com/office/drawing/2014/main" id="{EAA40C97-BD8A-4915-B294-BCF7F090240B}"/>
              </a:ext>
            </a:extLst>
          </p:cNvPr>
          <p:cNvSpPr/>
          <p:nvPr/>
        </p:nvSpPr>
        <p:spPr>
          <a:xfrm>
            <a:off x="7052476" y="5184581"/>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7</a:t>
            </a:r>
            <a:endParaRPr kumimoji="1" lang="ja-JP" altLang="en-US" sz="900" b="1" dirty="0">
              <a:solidFill>
                <a:schemeClr val="accent3">
                  <a:lumMod val="50000"/>
                </a:schemeClr>
              </a:solidFill>
            </a:endParaRPr>
          </a:p>
        </p:txBody>
      </p:sp>
      <p:sp>
        <p:nvSpPr>
          <p:cNvPr id="81" name="四角形: 角を丸くする 80">
            <a:extLst>
              <a:ext uri="{FF2B5EF4-FFF2-40B4-BE49-F238E27FC236}">
                <a16:creationId xmlns:a16="http://schemas.microsoft.com/office/drawing/2014/main" id="{E5B1F0BF-D078-4C20-84B0-AE5252595BD9}"/>
              </a:ext>
            </a:extLst>
          </p:cNvPr>
          <p:cNvSpPr/>
          <p:nvPr/>
        </p:nvSpPr>
        <p:spPr>
          <a:xfrm>
            <a:off x="7052476" y="5367731"/>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8</a:t>
            </a:r>
            <a:endParaRPr kumimoji="1" lang="ja-JP" altLang="en-US" sz="900" b="1" dirty="0">
              <a:solidFill>
                <a:schemeClr val="accent3">
                  <a:lumMod val="50000"/>
                </a:schemeClr>
              </a:solidFill>
            </a:endParaRPr>
          </a:p>
        </p:txBody>
      </p:sp>
      <p:sp>
        <p:nvSpPr>
          <p:cNvPr id="82" name="四角形: 角を丸くする 81">
            <a:extLst>
              <a:ext uri="{FF2B5EF4-FFF2-40B4-BE49-F238E27FC236}">
                <a16:creationId xmlns:a16="http://schemas.microsoft.com/office/drawing/2014/main" id="{142CA491-5854-4AA3-9AE1-103E9A99688C}"/>
              </a:ext>
            </a:extLst>
          </p:cNvPr>
          <p:cNvSpPr/>
          <p:nvPr/>
        </p:nvSpPr>
        <p:spPr>
          <a:xfrm>
            <a:off x="4186551" y="3216883"/>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sp>
        <p:nvSpPr>
          <p:cNvPr id="83" name="四角形: 角を丸くする 82">
            <a:extLst>
              <a:ext uri="{FF2B5EF4-FFF2-40B4-BE49-F238E27FC236}">
                <a16:creationId xmlns:a16="http://schemas.microsoft.com/office/drawing/2014/main" id="{685BC227-25B9-4870-8A65-566D89994937}"/>
              </a:ext>
            </a:extLst>
          </p:cNvPr>
          <p:cNvSpPr/>
          <p:nvPr/>
        </p:nvSpPr>
        <p:spPr>
          <a:xfrm>
            <a:off x="11242298" y="632445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sp>
        <p:nvSpPr>
          <p:cNvPr id="84" name="四角形: 角を丸くする 83">
            <a:extLst>
              <a:ext uri="{FF2B5EF4-FFF2-40B4-BE49-F238E27FC236}">
                <a16:creationId xmlns:a16="http://schemas.microsoft.com/office/drawing/2014/main" id="{18188A0F-747E-43AA-A3C7-C7954A235688}"/>
              </a:ext>
            </a:extLst>
          </p:cNvPr>
          <p:cNvSpPr/>
          <p:nvPr/>
        </p:nvSpPr>
        <p:spPr>
          <a:xfrm>
            <a:off x="10412493" y="208397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10</a:t>
            </a:r>
            <a:endParaRPr kumimoji="1" lang="ja-JP" altLang="en-US" sz="900" b="1" dirty="0">
              <a:solidFill>
                <a:schemeClr val="accent3">
                  <a:lumMod val="50000"/>
                </a:schemeClr>
              </a:solidFill>
            </a:endParaRPr>
          </a:p>
        </p:txBody>
      </p:sp>
      <p:sp>
        <p:nvSpPr>
          <p:cNvPr id="85" name="四角形: 角を丸くする 84">
            <a:extLst>
              <a:ext uri="{FF2B5EF4-FFF2-40B4-BE49-F238E27FC236}">
                <a16:creationId xmlns:a16="http://schemas.microsoft.com/office/drawing/2014/main" id="{D6FBBE16-6190-4445-8073-48EDE8793128}"/>
              </a:ext>
            </a:extLst>
          </p:cNvPr>
          <p:cNvSpPr/>
          <p:nvPr/>
        </p:nvSpPr>
        <p:spPr>
          <a:xfrm>
            <a:off x="7433511" y="76139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11</a:t>
            </a:r>
            <a:endParaRPr kumimoji="1" lang="ja-JP" altLang="en-US" sz="900" b="1" dirty="0">
              <a:solidFill>
                <a:schemeClr val="accent3">
                  <a:lumMod val="50000"/>
                </a:schemeClr>
              </a:solidFill>
            </a:endParaRPr>
          </a:p>
        </p:txBody>
      </p:sp>
      <p:sp>
        <p:nvSpPr>
          <p:cNvPr id="86" name="四角形: 角を丸くする 85">
            <a:extLst>
              <a:ext uri="{FF2B5EF4-FFF2-40B4-BE49-F238E27FC236}">
                <a16:creationId xmlns:a16="http://schemas.microsoft.com/office/drawing/2014/main" id="{DE861CD4-DF6A-4642-AAC1-2B1F033AF754}"/>
              </a:ext>
            </a:extLst>
          </p:cNvPr>
          <p:cNvSpPr/>
          <p:nvPr/>
        </p:nvSpPr>
        <p:spPr>
          <a:xfrm>
            <a:off x="1159657" y="368895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11</a:t>
            </a:r>
            <a:endParaRPr kumimoji="1" lang="ja-JP" altLang="en-US" sz="900" b="1" dirty="0">
              <a:solidFill>
                <a:schemeClr val="accent3">
                  <a:lumMod val="50000"/>
                </a:schemeClr>
              </a:solidFill>
            </a:endParaRPr>
          </a:p>
        </p:txBody>
      </p:sp>
      <p:sp>
        <p:nvSpPr>
          <p:cNvPr id="87" name="四角形: 角を丸くする 86">
            <a:extLst>
              <a:ext uri="{FF2B5EF4-FFF2-40B4-BE49-F238E27FC236}">
                <a16:creationId xmlns:a16="http://schemas.microsoft.com/office/drawing/2014/main" id="{EDB0866F-CD1C-4B97-BDA6-D1B58CA63A16}"/>
              </a:ext>
            </a:extLst>
          </p:cNvPr>
          <p:cNvSpPr/>
          <p:nvPr/>
        </p:nvSpPr>
        <p:spPr>
          <a:xfrm>
            <a:off x="1826921" y="5888553"/>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sp>
        <p:nvSpPr>
          <p:cNvPr id="89" name="四角形: 角を丸くする 88">
            <a:extLst>
              <a:ext uri="{FF2B5EF4-FFF2-40B4-BE49-F238E27FC236}">
                <a16:creationId xmlns:a16="http://schemas.microsoft.com/office/drawing/2014/main" id="{F0FB1C49-177F-4646-9002-8BD6B23F1318}"/>
              </a:ext>
            </a:extLst>
          </p:cNvPr>
          <p:cNvSpPr/>
          <p:nvPr/>
        </p:nvSpPr>
        <p:spPr>
          <a:xfrm>
            <a:off x="10444160" y="825715"/>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sp>
        <p:nvSpPr>
          <p:cNvPr id="90" name="四角形: 角を丸くする 89">
            <a:extLst>
              <a:ext uri="{FF2B5EF4-FFF2-40B4-BE49-F238E27FC236}">
                <a16:creationId xmlns:a16="http://schemas.microsoft.com/office/drawing/2014/main" id="{996EF88E-9036-481E-A51E-37D42034CA15}"/>
              </a:ext>
            </a:extLst>
          </p:cNvPr>
          <p:cNvSpPr/>
          <p:nvPr/>
        </p:nvSpPr>
        <p:spPr>
          <a:xfrm>
            <a:off x="5300174" y="6353141"/>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15</a:t>
            </a:r>
            <a:endParaRPr kumimoji="1" lang="ja-JP" altLang="en-US" sz="900" b="1" dirty="0">
              <a:solidFill>
                <a:schemeClr val="accent3">
                  <a:lumMod val="50000"/>
                </a:schemeClr>
              </a:solidFill>
            </a:endParaRPr>
          </a:p>
        </p:txBody>
      </p:sp>
      <p:sp>
        <p:nvSpPr>
          <p:cNvPr id="91" name="四角形: 角を丸くする 90">
            <a:extLst>
              <a:ext uri="{FF2B5EF4-FFF2-40B4-BE49-F238E27FC236}">
                <a16:creationId xmlns:a16="http://schemas.microsoft.com/office/drawing/2014/main" id="{871541F3-D9C2-45BB-927F-E5A10CEBB4D2}"/>
              </a:ext>
            </a:extLst>
          </p:cNvPr>
          <p:cNvSpPr/>
          <p:nvPr/>
        </p:nvSpPr>
        <p:spPr>
          <a:xfrm>
            <a:off x="6324082" y="206775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15</a:t>
            </a:r>
            <a:endParaRPr kumimoji="1" lang="ja-JP" altLang="en-US" sz="900" b="1" dirty="0">
              <a:solidFill>
                <a:schemeClr val="accent3">
                  <a:lumMod val="50000"/>
                </a:schemeClr>
              </a:solidFill>
            </a:endParaRPr>
          </a:p>
        </p:txBody>
      </p:sp>
      <p:sp>
        <p:nvSpPr>
          <p:cNvPr id="92" name="テキスト ボックス 91">
            <a:extLst>
              <a:ext uri="{FF2B5EF4-FFF2-40B4-BE49-F238E27FC236}">
                <a16:creationId xmlns:a16="http://schemas.microsoft.com/office/drawing/2014/main" id="{DFA0FF95-B494-4EC6-9773-D080C587AA18}"/>
              </a:ext>
            </a:extLst>
          </p:cNvPr>
          <p:cNvSpPr txBox="1"/>
          <p:nvPr/>
        </p:nvSpPr>
        <p:spPr>
          <a:xfrm>
            <a:off x="-12390" y="60403"/>
            <a:ext cx="2348720" cy="523220"/>
          </a:xfrm>
          <a:prstGeom prst="rect">
            <a:avLst/>
          </a:prstGeom>
          <a:noFill/>
        </p:spPr>
        <p:txBody>
          <a:bodyPr wrap="none" rtlCol="0">
            <a:spAutoFit/>
          </a:bodyPr>
          <a:lstStyle/>
          <a:p>
            <a:pPr algn="l"/>
            <a:r>
              <a:rPr lang="en-US" altLang="ja-JP" sz="2800" b="1" dirty="0">
                <a:solidFill>
                  <a:schemeClr val="bg1"/>
                </a:solidFill>
                <a:latin typeface="+mn-ea"/>
                <a:ea typeface="+mn-ea"/>
              </a:rPr>
              <a:t>3.</a:t>
            </a:r>
            <a:r>
              <a:rPr lang="ja-JP" altLang="en-US" sz="2800" b="1" dirty="0">
                <a:solidFill>
                  <a:schemeClr val="bg1"/>
                </a:solidFill>
                <a:latin typeface="+mn-ea"/>
                <a:ea typeface="+mn-ea"/>
              </a:rPr>
              <a:t>設計</a:t>
            </a:r>
            <a:r>
              <a:rPr kumimoji="1" lang="ja-JP" altLang="en-US" sz="2800" b="1" dirty="0">
                <a:solidFill>
                  <a:schemeClr val="bg1"/>
                </a:solidFill>
                <a:latin typeface="+mn-ea"/>
                <a:ea typeface="+mn-ea"/>
              </a:rPr>
              <a:t>モデル</a:t>
            </a:r>
          </a:p>
        </p:txBody>
      </p:sp>
      <p:pic>
        <p:nvPicPr>
          <p:cNvPr id="4" name="図 3">
            <a:extLst>
              <a:ext uri="{FF2B5EF4-FFF2-40B4-BE49-F238E27FC236}">
                <a16:creationId xmlns:a16="http://schemas.microsoft.com/office/drawing/2014/main" id="{A6A514E6-A0BA-45F6-AB32-8A6EFCD66841}"/>
              </a:ext>
            </a:extLst>
          </p:cNvPr>
          <p:cNvPicPr>
            <a:picLocks noChangeAspect="1"/>
          </p:cNvPicPr>
          <p:nvPr/>
        </p:nvPicPr>
        <p:blipFill>
          <a:blip r:embed="rId7"/>
          <a:stretch>
            <a:fillRect/>
          </a:stretch>
        </p:blipFill>
        <p:spPr>
          <a:xfrm>
            <a:off x="9224365" y="7472706"/>
            <a:ext cx="3465576" cy="1819656"/>
          </a:xfrm>
          <a:prstGeom prst="rect">
            <a:avLst/>
          </a:prstGeom>
        </p:spPr>
      </p:pic>
      <p:pic>
        <p:nvPicPr>
          <p:cNvPr id="93" name="図 92">
            <a:extLst>
              <a:ext uri="{FF2B5EF4-FFF2-40B4-BE49-F238E27FC236}">
                <a16:creationId xmlns:a16="http://schemas.microsoft.com/office/drawing/2014/main" id="{236CDF52-944A-4AC0-B055-DC28A232188C}"/>
              </a:ext>
            </a:extLst>
          </p:cNvPr>
          <p:cNvPicPr>
            <a:picLocks noChangeAspect="1"/>
          </p:cNvPicPr>
          <p:nvPr/>
        </p:nvPicPr>
        <p:blipFill>
          <a:blip r:embed="rId8"/>
          <a:stretch>
            <a:fillRect/>
          </a:stretch>
        </p:blipFill>
        <p:spPr>
          <a:xfrm>
            <a:off x="9514365" y="71546"/>
            <a:ext cx="519958" cy="450027"/>
          </a:xfrm>
          <a:prstGeom prst="rect">
            <a:avLst/>
          </a:prstGeom>
          <a:effectLst>
            <a:glow rad="38100">
              <a:schemeClr val="bg1"/>
            </a:glow>
          </a:effectLst>
        </p:spPr>
      </p:pic>
      <p:sp>
        <p:nvSpPr>
          <p:cNvPr id="16" name="フローチャート: 磁気ディスク 15">
            <a:extLst>
              <a:ext uri="{FF2B5EF4-FFF2-40B4-BE49-F238E27FC236}">
                <a16:creationId xmlns:a16="http://schemas.microsoft.com/office/drawing/2014/main" id="{9BBD34FE-BACC-44D7-BB03-A85A7255389B}"/>
              </a:ext>
            </a:extLst>
          </p:cNvPr>
          <p:cNvSpPr/>
          <p:nvPr/>
        </p:nvSpPr>
        <p:spPr>
          <a:xfrm>
            <a:off x="10074183" y="265111"/>
            <a:ext cx="211015" cy="238383"/>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4" name="思考の吹き出し: 雲形 93">
            <a:extLst>
              <a:ext uri="{FF2B5EF4-FFF2-40B4-BE49-F238E27FC236}">
                <a16:creationId xmlns:a16="http://schemas.microsoft.com/office/drawing/2014/main" id="{36098005-8E83-4B24-ADD5-678D944F7CB1}"/>
              </a:ext>
            </a:extLst>
          </p:cNvPr>
          <p:cNvSpPr/>
          <p:nvPr/>
        </p:nvSpPr>
        <p:spPr>
          <a:xfrm rot="18692846" flipH="1">
            <a:off x="9100754" y="208080"/>
            <a:ext cx="241160" cy="334168"/>
          </a:xfrm>
          <a:prstGeom prst="cloudCallout">
            <a:avLst>
              <a:gd name="adj1" fmla="val -51941"/>
              <a:gd name="adj2" fmla="val 78765"/>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21BF3AE-F380-45A1-AEB6-F311F4DA8431}"/>
              </a:ext>
            </a:extLst>
          </p:cNvPr>
          <p:cNvPicPr>
            <a:picLocks noChangeAspect="1"/>
          </p:cNvPicPr>
          <p:nvPr/>
        </p:nvPicPr>
        <p:blipFill rotWithShape="1">
          <a:blip r:embed="rId9"/>
          <a:srcRect r="72778" b="81520"/>
          <a:stretch/>
        </p:blipFill>
        <p:spPr>
          <a:xfrm>
            <a:off x="-930" y="11221"/>
            <a:ext cx="12808045" cy="544307"/>
          </a:xfrm>
          <a:prstGeom prst="rect">
            <a:avLst/>
          </a:prstGeom>
        </p:spPr>
      </p:pic>
      <p:pic>
        <p:nvPicPr>
          <p:cNvPr id="11" name="図 10">
            <a:extLst>
              <a:ext uri="{FF2B5EF4-FFF2-40B4-BE49-F238E27FC236}">
                <a16:creationId xmlns:a16="http://schemas.microsoft.com/office/drawing/2014/main" id="{986A0373-1834-46D1-8FDB-1AABB4661FEC}"/>
              </a:ext>
            </a:extLst>
          </p:cNvPr>
          <p:cNvPicPr>
            <a:picLocks noChangeAspect="1"/>
          </p:cNvPicPr>
          <p:nvPr/>
        </p:nvPicPr>
        <p:blipFill>
          <a:blip r:embed="rId10"/>
          <a:stretch>
            <a:fillRect/>
          </a:stretch>
        </p:blipFill>
        <p:spPr>
          <a:xfrm>
            <a:off x="97974" y="1691174"/>
            <a:ext cx="2808432" cy="1214323"/>
          </a:xfrm>
          <a:prstGeom prst="rect">
            <a:avLst/>
          </a:prstGeom>
        </p:spPr>
      </p:pic>
      <p:pic>
        <p:nvPicPr>
          <p:cNvPr id="5" name="図 4">
            <a:extLst>
              <a:ext uri="{FF2B5EF4-FFF2-40B4-BE49-F238E27FC236}">
                <a16:creationId xmlns:a16="http://schemas.microsoft.com/office/drawing/2014/main" id="{1BA6D5D5-F4E7-4F99-998D-885990DF4BF3}"/>
              </a:ext>
            </a:extLst>
          </p:cNvPr>
          <p:cNvPicPr>
            <a:picLocks noChangeAspect="1"/>
          </p:cNvPicPr>
          <p:nvPr/>
        </p:nvPicPr>
        <p:blipFill>
          <a:blip r:embed="rId11"/>
          <a:stretch>
            <a:fillRect/>
          </a:stretch>
        </p:blipFill>
        <p:spPr>
          <a:xfrm>
            <a:off x="6089579" y="6877485"/>
            <a:ext cx="2963228" cy="937260"/>
          </a:xfrm>
          <a:prstGeom prst="rect">
            <a:avLst/>
          </a:prstGeom>
        </p:spPr>
      </p:pic>
      <p:sp>
        <p:nvSpPr>
          <p:cNvPr id="47" name="四角形: 角を丸くする 46">
            <a:extLst>
              <a:ext uri="{FF2B5EF4-FFF2-40B4-BE49-F238E27FC236}">
                <a16:creationId xmlns:a16="http://schemas.microsoft.com/office/drawing/2014/main" id="{F07D0E38-29FF-40DB-A2D8-F48CEF28816A}"/>
              </a:ext>
            </a:extLst>
          </p:cNvPr>
          <p:cNvSpPr/>
          <p:nvPr/>
        </p:nvSpPr>
        <p:spPr>
          <a:xfrm>
            <a:off x="6018578" y="6522115"/>
            <a:ext cx="3043666" cy="1273333"/>
          </a:xfrm>
          <a:prstGeom prst="roundRect">
            <a:avLst>
              <a:gd name="adj" fmla="val 2025"/>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68" name="テキスト ボックス 67">
            <a:extLst>
              <a:ext uri="{FF2B5EF4-FFF2-40B4-BE49-F238E27FC236}">
                <a16:creationId xmlns:a16="http://schemas.microsoft.com/office/drawing/2014/main" id="{351C57EE-E545-492C-9F2F-DD9FE3A5F9F3}"/>
              </a:ext>
            </a:extLst>
          </p:cNvPr>
          <p:cNvSpPr txBox="1"/>
          <p:nvPr/>
        </p:nvSpPr>
        <p:spPr>
          <a:xfrm>
            <a:off x="6088989" y="6564841"/>
            <a:ext cx="2963227" cy="369332"/>
          </a:xfrm>
          <a:prstGeom prst="rect">
            <a:avLst/>
          </a:prstGeom>
          <a:noFill/>
        </p:spPr>
        <p:txBody>
          <a:bodyPr wrap="square" rtlCol="0">
            <a:spAutoFit/>
          </a:bodyPr>
          <a:lstStyle/>
          <a:p>
            <a:r>
              <a:rPr lang="ja-JP" altLang="en-US" sz="900" dirty="0">
                <a:latin typeface="+mn-ea"/>
                <a:ea typeface="+mn-ea"/>
              </a:rPr>
              <a:t>　ＰＣへ色の解析依頼、取得と初期位置コードよりカラーブロックとパワースポットの設定をおこなう。</a:t>
            </a:r>
          </a:p>
        </p:txBody>
      </p:sp>
      <p:sp>
        <p:nvSpPr>
          <p:cNvPr id="88" name="四角形: 角を丸くする 87">
            <a:extLst>
              <a:ext uri="{FF2B5EF4-FFF2-40B4-BE49-F238E27FC236}">
                <a16:creationId xmlns:a16="http://schemas.microsoft.com/office/drawing/2014/main" id="{6130DC66-F016-4A6D-B2C0-969B6028ABB2}"/>
              </a:ext>
            </a:extLst>
          </p:cNvPr>
          <p:cNvSpPr/>
          <p:nvPr/>
        </p:nvSpPr>
        <p:spPr>
          <a:xfrm>
            <a:off x="8789769" y="6860342"/>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14</a:t>
            </a:r>
            <a:endParaRPr kumimoji="1" lang="ja-JP" altLang="en-US" sz="900" b="1" dirty="0">
              <a:solidFill>
                <a:schemeClr val="accent3">
                  <a:lumMod val="50000"/>
                </a:schemeClr>
              </a:solidFill>
            </a:endParaRPr>
          </a:p>
        </p:txBody>
      </p:sp>
    </p:spTree>
    <p:extLst>
      <p:ext uri="{BB962C8B-B14F-4D97-AF65-F5344CB8AC3E}">
        <p14:creationId xmlns:p14="http://schemas.microsoft.com/office/powerpoint/2010/main" val="255582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四角形: 角を丸くする 94">
            <a:extLst>
              <a:ext uri="{FF2B5EF4-FFF2-40B4-BE49-F238E27FC236}">
                <a16:creationId xmlns:a16="http://schemas.microsoft.com/office/drawing/2014/main" id="{744B3174-3CAA-4108-B826-7CF65AB04EED}"/>
              </a:ext>
            </a:extLst>
          </p:cNvPr>
          <p:cNvSpPr/>
          <p:nvPr/>
        </p:nvSpPr>
        <p:spPr>
          <a:xfrm>
            <a:off x="5990326" y="4266761"/>
            <a:ext cx="6634811" cy="5223675"/>
          </a:xfrm>
          <a:prstGeom prst="roundRect">
            <a:avLst>
              <a:gd name="adj" fmla="val 39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テキスト ボックス 95">
            <a:extLst>
              <a:ext uri="{FF2B5EF4-FFF2-40B4-BE49-F238E27FC236}">
                <a16:creationId xmlns:a16="http://schemas.microsoft.com/office/drawing/2014/main" id="{DC2F5113-734F-4195-96B4-A990B0E409BA}"/>
              </a:ext>
            </a:extLst>
          </p:cNvPr>
          <p:cNvSpPr txBox="1"/>
          <p:nvPr/>
        </p:nvSpPr>
        <p:spPr>
          <a:xfrm>
            <a:off x="6072837" y="4164464"/>
            <a:ext cx="1770965" cy="246221"/>
          </a:xfrm>
          <a:prstGeom prst="rect">
            <a:avLst/>
          </a:prstGeom>
          <a:solidFill>
            <a:schemeClr val="bg1"/>
          </a:solidFill>
        </p:spPr>
        <p:txBody>
          <a:bodyPr wrap="none" rtlCol="0">
            <a:noAutofit/>
          </a:bodyPr>
          <a:lstStyle/>
          <a:p>
            <a:r>
              <a:rPr lang="en-US" altLang="ja-JP" sz="1000" b="1" u="sng" dirty="0">
                <a:latin typeface="+mn-ea"/>
                <a:ea typeface="+mn-ea"/>
              </a:rPr>
              <a:t>4-2-2.</a:t>
            </a:r>
            <a:r>
              <a:rPr lang="ja-JP" altLang="en-US" sz="1000" b="1" u="sng" dirty="0">
                <a:latin typeface="+mn-ea"/>
                <a:ea typeface="+mn-ea"/>
              </a:rPr>
              <a:t>データ判別の仕組み</a:t>
            </a:r>
          </a:p>
        </p:txBody>
      </p:sp>
      <p:sp>
        <p:nvSpPr>
          <p:cNvPr id="97" name="テキスト ボックス 96">
            <a:extLst>
              <a:ext uri="{FF2B5EF4-FFF2-40B4-BE49-F238E27FC236}">
                <a16:creationId xmlns:a16="http://schemas.microsoft.com/office/drawing/2014/main" id="{71EDB759-58DE-438E-850D-5C6514FB95D3}"/>
              </a:ext>
            </a:extLst>
          </p:cNvPr>
          <p:cNvSpPr txBox="1"/>
          <p:nvPr/>
        </p:nvSpPr>
        <p:spPr>
          <a:xfrm>
            <a:off x="5963647" y="4314003"/>
            <a:ext cx="4163998" cy="646331"/>
          </a:xfrm>
          <a:prstGeom prst="rect">
            <a:avLst/>
          </a:prstGeom>
          <a:noFill/>
        </p:spPr>
        <p:txBody>
          <a:bodyPr wrap="square" rtlCol="0">
            <a:spAutoFit/>
          </a:bodyPr>
          <a:lstStyle/>
          <a:p>
            <a:r>
              <a:rPr kumimoji="1" lang="ja-JP" altLang="en-US" sz="900" dirty="0">
                <a:latin typeface="+mn-ea"/>
                <a:ea typeface="+mn-ea"/>
              </a:rPr>
              <a:t>　読取ったデータは、複数のシグモイド関数を使った層を組合わせた</a:t>
            </a:r>
            <a:r>
              <a:rPr lang="ja-JP" altLang="en-US" sz="900" dirty="0">
                <a:latin typeface="+mn-ea"/>
                <a:ea typeface="+mn-ea"/>
              </a:rPr>
              <a:t>ニュートラルネット</a:t>
            </a:r>
            <a:r>
              <a:rPr kumimoji="1" lang="ja-JP" altLang="en-US" sz="900" dirty="0">
                <a:latin typeface="+mn-ea"/>
                <a:ea typeface="+mn-ea"/>
              </a:rPr>
              <a:t>で解析を</a:t>
            </a:r>
            <a:r>
              <a:rPr lang="ja-JP" altLang="en-US" sz="900" dirty="0">
                <a:latin typeface="+mn-ea"/>
                <a:ea typeface="+mn-ea"/>
              </a:rPr>
              <a:t>おこなう。</a:t>
            </a:r>
            <a:r>
              <a:rPr lang="en-US" altLang="ja-JP" sz="900" dirty="0">
                <a:latin typeface="+mn-ea"/>
                <a:ea typeface="+mn-ea"/>
              </a:rPr>
              <a:t>(</a:t>
            </a:r>
            <a:r>
              <a:rPr lang="ja-JP" altLang="en-US" sz="900" dirty="0">
                <a:latin typeface="+mn-ea"/>
                <a:ea typeface="+mn-ea"/>
              </a:rPr>
              <a:t>シグモイド関数は閾値より充分大きいか小さいかを連続的な値で判断することができる関数。計算式は</a:t>
            </a:r>
            <a:r>
              <a:rPr lang="en-US" altLang="ja-JP" sz="900" dirty="0">
                <a:latin typeface="+mn-ea"/>
                <a:ea typeface="+mn-ea"/>
              </a:rPr>
              <a:t>1/(1+exp(-ax))</a:t>
            </a:r>
            <a:endParaRPr lang="ja-JP" altLang="en-US" sz="900" dirty="0">
              <a:latin typeface="+mn-ea"/>
              <a:ea typeface="+mn-ea"/>
            </a:endParaRPr>
          </a:p>
          <a:p>
            <a:endParaRPr lang="en-US" altLang="ja-JP" sz="900" dirty="0">
              <a:latin typeface="+mn-ea"/>
              <a:ea typeface="+mn-ea"/>
            </a:endParaRPr>
          </a:p>
        </p:txBody>
      </p:sp>
      <p:sp>
        <p:nvSpPr>
          <p:cNvPr id="100" name="テキスト ボックス 99">
            <a:extLst>
              <a:ext uri="{FF2B5EF4-FFF2-40B4-BE49-F238E27FC236}">
                <a16:creationId xmlns:a16="http://schemas.microsoft.com/office/drawing/2014/main" id="{1E1607AA-8950-4A2F-9CCE-B014AC6B34F7}"/>
              </a:ext>
            </a:extLst>
          </p:cNvPr>
          <p:cNvSpPr txBox="1"/>
          <p:nvPr/>
        </p:nvSpPr>
        <p:spPr>
          <a:xfrm>
            <a:off x="5965677" y="7468315"/>
            <a:ext cx="2395806" cy="2031325"/>
          </a:xfrm>
          <a:prstGeom prst="rect">
            <a:avLst/>
          </a:prstGeom>
          <a:noFill/>
        </p:spPr>
        <p:txBody>
          <a:bodyPr wrap="square" rtlCol="0">
            <a:spAutoFit/>
          </a:bodyPr>
          <a:lstStyle/>
          <a:p>
            <a:r>
              <a:rPr kumimoji="1" lang="ja-JP" altLang="en-US" sz="900" dirty="0">
                <a:latin typeface="+mn-ea"/>
                <a:ea typeface="+mn-ea"/>
              </a:rPr>
              <a:t>　</a:t>
            </a:r>
            <a:r>
              <a:rPr lang="ja-JP" altLang="en-US" sz="900" dirty="0">
                <a:latin typeface="+mn-ea"/>
                <a:ea typeface="+mn-ea"/>
              </a:rPr>
              <a:t>フィルタ</a:t>
            </a:r>
            <a:r>
              <a:rPr lang="en-US" altLang="ja-JP" sz="900" dirty="0">
                <a:latin typeface="+mn-ea"/>
                <a:ea typeface="+mn-ea"/>
              </a:rPr>
              <a:t>(</a:t>
            </a:r>
            <a:r>
              <a:rPr lang="ja-JP" altLang="en-US" sz="900" dirty="0">
                <a:latin typeface="+mn-ea"/>
                <a:ea typeface="+mn-ea"/>
              </a:rPr>
              <a:t>重み</a:t>
            </a:r>
            <a:r>
              <a:rPr lang="en-US" altLang="ja-JP" sz="900" dirty="0">
                <a:latin typeface="+mn-ea"/>
                <a:ea typeface="+mn-ea"/>
              </a:rPr>
              <a:t>)</a:t>
            </a:r>
            <a:r>
              <a:rPr lang="ja-JP" altLang="en-US" sz="900" dirty="0">
                <a:latin typeface="+mn-ea"/>
                <a:ea typeface="+mn-ea"/>
              </a:rPr>
              <a:t>は、例えば赤は</a:t>
            </a:r>
            <a:r>
              <a:rPr lang="en-US" altLang="ja-JP" sz="900" dirty="0">
                <a:latin typeface="+mn-ea"/>
                <a:ea typeface="+mn-ea"/>
              </a:rPr>
              <a:t>×</a:t>
            </a:r>
            <a:r>
              <a:rPr lang="ja-JP" altLang="en-US" sz="900" dirty="0">
                <a:latin typeface="+mn-ea"/>
                <a:ea typeface="+mn-ea"/>
              </a:rPr>
              <a:t>１（有ること）、白は</a:t>
            </a:r>
            <a:r>
              <a:rPr lang="en-US" altLang="ja-JP" sz="900" dirty="0">
                <a:latin typeface="+mn-ea"/>
                <a:ea typeface="+mn-ea"/>
              </a:rPr>
              <a:t>×-</a:t>
            </a:r>
            <a:r>
              <a:rPr lang="ja-JP" altLang="en-US" sz="900" dirty="0">
                <a:latin typeface="+mn-ea"/>
                <a:ea typeface="+mn-ea"/>
              </a:rPr>
              <a:t>１（無いこと）、灰色は</a:t>
            </a:r>
            <a:r>
              <a:rPr lang="en-US" altLang="ja-JP" sz="900" dirty="0">
                <a:latin typeface="+mn-ea"/>
                <a:ea typeface="+mn-ea"/>
              </a:rPr>
              <a:t>×</a:t>
            </a:r>
            <a:r>
              <a:rPr lang="ja-JP" altLang="en-US" sz="900" dirty="0">
                <a:latin typeface="+mn-ea"/>
                <a:ea typeface="+mn-ea"/>
              </a:rPr>
              <a:t>０（どちらでも）として、各重みの値を各要素にかけ、その結果の総和が閾値より大きいかをシグモイド関数で判断する。説明の通り、判断にはこの「重み」と「閾値」が重要となり、このデータの算出には左記「読取りデータ」とそのデータの答え「教師データ」を与え、</a:t>
            </a:r>
            <a:r>
              <a:rPr lang="en-US" altLang="ja-JP" sz="900" dirty="0">
                <a:latin typeface="+mn-ea"/>
                <a:ea typeface="+mn-ea"/>
              </a:rPr>
              <a:t>(</a:t>
            </a:r>
            <a:r>
              <a:rPr lang="ja-JP" altLang="en-US" sz="900" dirty="0">
                <a:latin typeface="+mn-ea"/>
                <a:ea typeface="+mn-ea"/>
              </a:rPr>
              <a:t>初期「重み」と「閾値」を乱数で生成し</a:t>
            </a:r>
            <a:r>
              <a:rPr lang="en-US" altLang="ja-JP" sz="900" dirty="0">
                <a:latin typeface="+mn-ea"/>
                <a:ea typeface="+mn-ea"/>
              </a:rPr>
              <a:t>)</a:t>
            </a:r>
            <a:r>
              <a:rPr lang="ja-JP" altLang="en-US" sz="900" dirty="0">
                <a:latin typeface="+mn-ea"/>
                <a:ea typeface="+mn-ea"/>
              </a:rPr>
              <a:t>誤差が合計</a:t>
            </a:r>
            <a:r>
              <a:rPr lang="en-US" altLang="ja-JP" sz="900" dirty="0">
                <a:latin typeface="+mn-ea"/>
                <a:ea typeface="+mn-ea"/>
              </a:rPr>
              <a:t>0.001</a:t>
            </a:r>
            <a:r>
              <a:rPr lang="ja-JP" altLang="en-US" sz="900" dirty="0">
                <a:latin typeface="+mn-ea"/>
                <a:ea typeface="+mn-ea"/>
              </a:rPr>
              <a:t>以下になるまで調整した「重み」と「閾値」データを学習データとして本番で使用する。教師データの管理、重み、閾値の調整はデータが膨大なため</a:t>
            </a:r>
            <a:r>
              <a:rPr lang="en-US" altLang="ja-JP" sz="900" dirty="0">
                <a:latin typeface="+mn-ea"/>
                <a:ea typeface="+mn-ea"/>
              </a:rPr>
              <a:t>PC</a:t>
            </a:r>
            <a:r>
              <a:rPr lang="ja-JP" altLang="en-US" sz="900" dirty="0">
                <a:latin typeface="+mn-ea"/>
                <a:ea typeface="+mn-ea"/>
              </a:rPr>
              <a:t>側で行います。</a:t>
            </a:r>
            <a:endParaRPr lang="en-US" altLang="ja-JP" sz="900" dirty="0">
              <a:latin typeface="+mn-ea"/>
              <a:ea typeface="+mn-ea"/>
            </a:endParaRPr>
          </a:p>
        </p:txBody>
      </p:sp>
      <p:sp>
        <p:nvSpPr>
          <p:cNvPr id="102" name="四角形: 角を丸くする 101">
            <a:extLst>
              <a:ext uri="{FF2B5EF4-FFF2-40B4-BE49-F238E27FC236}">
                <a16:creationId xmlns:a16="http://schemas.microsoft.com/office/drawing/2014/main" id="{76A19EA6-F7C9-4558-B158-003D1E52CB93}"/>
              </a:ext>
            </a:extLst>
          </p:cNvPr>
          <p:cNvSpPr/>
          <p:nvPr/>
        </p:nvSpPr>
        <p:spPr>
          <a:xfrm>
            <a:off x="6047250" y="5278334"/>
            <a:ext cx="4006767" cy="2175453"/>
          </a:xfrm>
          <a:prstGeom prst="roundRect">
            <a:avLst>
              <a:gd name="adj" fmla="val 2554"/>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C0330678-A716-47A3-9454-5125D6C13958}"/>
              </a:ext>
            </a:extLst>
          </p:cNvPr>
          <p:cNvSpPr txBox="1"/>
          <p:nvPr/>
        </p:nvSpPr>
        <p:spPr>
          <a:xfrm>
            <a:off x="6144804" y="5178784"/>
            <a:ext cx="2322625" cy="230832"/>
          </a:xfrm>
          <a:prstGeom prst="rect">
            <a:avLst/>
          </a:prstGeom>
          <a:solidFill>
            <a:schemeClr val="bg1"/>
          </a:solidFill>
        </p:spPr>
        <p:txBody>
          <a:bodyPr wrap="square" rtlCol="0">
            <a:spAutoFit/>
          </a:bodyPr>
          <a:lstStyle/>
          <a:p>
            <a:r>
              <a:rPr kumimoji="1" lang="en-US" altLang="ja-JP" sz="900" dirty="0">
                <a:latin typeface="+mn-ea"/>
                <a:ea typeface="+mn-ea"/>
              </a:rPr>
              <a:t>[</a:t>
            </a:r>
            <a:r>
              <a:rPr kumimoji="1" lang="ja-JP" altLang="en-US" sz="900" dirty="0">
                <a:latin typeface="+mn-ea"/>
                <a:ea typeface="+mn-ea"/>
              </a:rPr>
              <a:t>例</a:t>
            </a:r>
            <a:r>
              <a:rPr kumimoji="1" lang="en-US" altLang="ja-JP" sz="900" dirty="0">
                <a:latin typeface="+mn-ea"/>
                <a:ea typeface="+mn-ea"/>
              </a:rPr>
              <a:t>]</a:t>
            </a:r>
            <a:r>
              <a:rPr kumimoji="1" lang="ja-JP" altLang="en-US" sz="900" dirty="0">
                <a:latin typeface="+mn-ea"/>
                <a:ea typeface="+mn-ea"/>
              </a:rPr>
              <a:t>０と２の両方を判断できる場合の例</a:t>
            </a:r>
            <a:endParaRPr lang="en-US" altLang="ja-JP" sz="900" dirty="0">
              <a:latin typeface="+mn-ea"/>
              <a:ea typeface="+mn-ea"/>
            </a:endParaRPr>
          </a:p>
        </p:txBody>
      </p:sp>
      <p:sp>
        <p:nvSpPr>
          <p:cNvPr id="99" name="テキスト ボックス 98">
            <a:extLst>
              <a:ext uri="{FF2B5EF4-FFF2-40B4-BE49-F238E27FC236}">
                <a16:creationId xmlns:a16="http://schemas.microsoft.com/office/drawing/2014/main" id="{353497C5-536D-4CD2-A4D2-D920E22D8AA0}"/>
              </a:ext>
            </a:extLst>
          </p:cNvPr>
          <p:cNvSpPr txBox="1"/>
          <p:nvPr/>
        </p:nvSpPr>
        <p:spPr>
          <a:xfrm>
            <a:off x="5947706" y="4745872"/>
            <a:ext cx="4114354" cy="507831"/>
          </a:xfrm>
          <a:prstGeom prst="rect">
            <a:avLst/>
          </a:prstGeom>
          <a:noFill/>
        </p:spPr>
        <p:txBody>
          <a:bodyPr wrap="square" rtlCol="0">
            <a:spAutoFit/>
          </a:bodyPr>
          <a:lstStyle/>
          <a:p>
            <a:r>
              <a:rPr kumimoji="1" lang="ja-JP" altLang="en-US" sz="900" dirty="0">
                <a:latin typeface="+mn-ea"/>
                <a:ea typeface="+mn-ea"/>
              </a:rPr>
              <a:t>　ニュートラルネットは下記のように「入力層」「隠れ</a:t>
            </a:r>
            <a:r>
              <a:rPr lang="ja-JP" altLang="en-US" sz="900" dirty="0">
                <a:latin typeface="+mn-ea"/>
                <a:ea typeface="+mn-ea"/>
              </a:rPr>
              <a:t>層</a:t>
            </a:r>
            <a:r>
              <a:rPr kumimoji="1" lang="ja-JP" altLang="en-US" sz="900" dirty="0">
                <a:latin typeface="+mn-ea"/>
                <a:ea typeface="+mn-ea"/>
              </a:rPr>
              <a:t>」「出力層」で構成されており、「入力層」は画像データ、「隠れ層」は部分的な特徴に反応する層、「出力層」は特定の「隠れ層」に反応する層となっている。</a:t>
            </a:r>
            <a:endParaRPr lang="en-US" altLang="ja-JP" sz="900" dirty="0">
              <a:latin typeface="+mn-ea"/>
              <a:ea typeface="+mn-ea"/>
            </a:endParaRPr>
          </a:p>
        </p:txBody>
      </p:sp>
      <p:pic>
        <p:nvPicPr>
          <p:cNvPr id="2" name="図 1">
            <a:extLst>
              <a:ext uri="{FF2B5EF4-FFF2-40B4-BE49-F238E27FC236}">
                <a16:creationId xmlns:a16="http://schemas.microsoft.com/office/drawing/2014/main" id="{91E85CB2-CA5C-4BC6-AA06-29F67B76BDFB}"/>
              </a:ext>
            </a:extLst>
          </p:cNvPr>
          <p:cNvPicPr>
            <a:picLocks noChangeAspect="1"/>
          </p:cNvPicPr>
          <p:nvPr/>
        </p:nvPicPr>
        <p:blipFill>
          <a:blip r:embed="rId2"/>
          <a:stretch>
            <a:fillRect/>
          </a:stretch>
        </p:blipFill>
        <p:spPr>
          <a:xfrm>
            <a:off x="6094033" y="5376404"/>
            <a:ext cx="1949740" cy="1901104"/>
          </a:xfrm>
          <a:prstGeom prst="rect">
            <a:avLst/>
          </a:prstGeom>
          <a:ln>
            <a:solidFill>
              <a:schemeClr val="tx1"/>
            </a:solidFill>
          </a:ln>
        </p:spPr>
      </p:pic>
      <p:pic>
        <p:nvPicPr>
          <p:cNvPr id="3" name="図 2">
            <a:extLst>
              <a:ext uri="{FF2B5EF4-FFF2-40B4-BE49-F238E27FC236}">
                <a16:creationId xmlns:a16="http://schemas.microsoft.com/office/drawing/2014/main" id="{12ECF1BA-5EC8-486A-ADAC-89DC33DC3341}"/>
              </a:ext>
            </a:extLst>
          </p:cNvPr>
          <p:cNvPicPr>
            <a:picLocks noChangeAspect="1"/>
          </p:cNvPicPr>
          <p:nvPr/>
        </p:nvPicPr>
        <p:blipFill>
          <a:blip r:embed="rId3"/>
          <a:stretch>
            <a:fillRect/>
          </a:stretch>
        </p:blipFill>
        <p:spPr>
          <a:xfrm>
            <a:off x="8068808" y="5378342"/>
            <a:ext cx="1949740" cy="1901104"/>
          </a:xfrm>
          <a:prstGeom prst="rect">
            <a:avLst/>
          </a:prstGeom>
          <a:ln>
            <a:solidFill>
              <a:schemeClr val="tx1"/>
            </a:solidFill>
          </a:ln>
        </p:spPr>
      </p:pic>
      <p:cxnSp>
        <p:nvCxnSpPr>
          <p:cNvPr id="15" name="直線コネクタ 14">
            <a:extLst>
              <a:ext uri="{FF2B5EF4-FFF2-40B4-BE49-F238E27FC236}">
                <a16:creationId xmlns:a16="http://schemas.microsoft.com/office/drawing/2014/main" id="{41224BF8-1F6E-489E-B1AE-0168065CE739}"/>
              </a:ext>
            </a:extLst>
          </p:cNvPr>
          <p:cNvCxnSpPr>
            <a:cxnSpLocks/>
          </p:cNvCxnSpPr>
          <p:nvPr/>
        </p:nvCxnSpPr>
        <p:spPr>
          <a:xfrm>
            <a:off x="8300978" y="7508236"/>
            <a:ext cx="0" cy="1897020"/>
          </a:xfrm>
          <a:prstGeom prst="line">
            <a:avLst/>
          </a:prstGeom>
        </p:spPr>
        <p:style>
          <a:lnRef idx="3">
            <a:schemeClr val="accent1"/>
          </a:lnRef>
          <a:fillRef idx="0">
            <a:schemeClr val="accent1"/>
          </a:fillRef>
          <a:effectRef idx="2">
            <a:schemeClr val="accent1"/>
          </a:effectRef>
          <a:fontRef idx="minor">
            <a:schemeClr val="tx1"/>
          </a:fontRef>
        </p:style>
      </p:cxnSp>
      <p:sp>
        <p:nvSpPr>
          <p:cNvPr id="143" name="正方形/長方形 142">
            <a:extLst>
              <a:ext uri="{FF2B5EF4-FFF2-40B4-BE49-F238E27FC236}">
                <a16:creationId xmlns:a16="http://schemas.microsoft.com/office/drawing/2014/main" id="{B4ABF423-360E-4D57-AAC4-D61664215D29}"/>
              </a:ext>
            </a:extLst>
          </p:cNvPr>
          <p:cNvSpPr/>
          <p:nvPr/>
        </p:nvSpPr>
        <p:spPr>
          <a:xfrm>
            <a:off x="6301794" y="7266408"/>
            <a:ext cx="1418978" cy="230832"/>
          </a:xfrm>
          <a:prstGeom prst="rect">
            <a:avLst/>
          </a:prstGeom>
        </p:spPr>
        <p:txBody>
          <a:bodyPr wrap="none">
            <a:spAutoFit/>
          </a:bodyPr>
          <a:lstStyle/>
          <a:p>
            <a:r>
              <a:rPr lang="ja-JP" altLang="en-US" sz="900" dirty="0">
                <a:latin typeface="+mn-ea"/>
                <a:ea typeface="+mn-ea"/>
              </a:rPr>
              <a:t>図</a:t>
            </a:r>
            <a:r>
              <a:rPr lang="en-US" altLang="ja-JP" sz="900" dirty="0">
                <a:latin typeface="+mn-ea"/>
                <a:ea typeface="+mn-ea"/>
              </a:rPr>
              <a:t>4-8</a:t>
            </a:r>
            <a:r>
              <a:rPr lang="ja-JP" altLang="en-US" sz="900" dirty="0">
                <a:latin typeface="+mn-ea"/>
                <a:ea typeface="+mn-ea"/>
              </a:rPr>
              <a:t>　０を判断する例</a:t>
            </a:r>
          </a:p>
        </p:txBody>
      </p:sp>
      <p:sp>
        <p:nvSpPr>
          <p:cNvPr id="144" name="正方形/長方形 143">
            <a:extLst>
              <a:ext uri="{FF2B5EF4-FFF2-40B4-BE49-F238E27FC236}">
                <a16:creationId xmlns:a16="http://schemas.microsoft.com/office/drawing/2014/main" id="{24C7462B-A0F4-49D0-9383-B5656D850F3E}"/>
              </a:ext>
            </a:extLst>
          </p:cNvPr>
          <p:cNvSpPr/>
          <p:nvPr/>
        </p:nvSpPr>
        <p:spPr>
          <a:xfrm>
            <a:off x="8305713" y="7266408"/>
            <a:ext cx="1375698" cy="230832"/>
          </a:xfrm>
          <a:prstGeom prst="rect">
            <a:avLst/>
          </a:prstGeom>
        </p:spPr>
        <p:txBody>
          <a:bodyPr wrap="none">
            <a:spAutoFit/>
          </a:bodyPr>
          <a:lstStyle/>
          <a:p>
            <a:r>
              <a:rPr lang="ja-JP" altLang="en-US" sz="900" dirty="0">
                <a:latin typeface="+mn-ea"/>
                <a:ea typeface="+mn-ea"/>
              </a:rPr>
              <a:t>図</a:t>
            </a:r>
            <a:r>
              <a:rPr lang="en-US" altLang="ja-JP" sz="900" dirty="0">
                <a:latin typeface="+mn-ea"/>
                <a:ea typeface="+mn-ea"/>
              </a:rPr>
              <a:t>4-9</a:t>
            </a:r>
            <a:r>
              <a:rPr lang="ja-JP" altLang="en-US" sz="900" dirty="0">
                <a:latin typeface="+mn-ea"/>
                <a:ea typeface="+mn-ea"/>
              </a:rPr>
              <a:t>　</a:t>
            </a:r>
            <a:r>
              <a:rPr lang="en-US" altLang="ja-JP" sz="900" dirty="0">
                <a:latin typeface="+mn-ea"/>
                <a:ea typeface="+mn-ea"/>
              </a:rPr>
              <a:t>2</a:t>
            </a:r>
            <a:r>
              <a:rPr lang="ja-JP" altLang="en-US" sz="900" dirty="0">
                <a:latin typeface="+mn-ea"/>
                <a:ea typeface="+mn-ea"/>
              </a:rPr>
              <a:t>を判断する例</a:t>
            </a:r>
          </a:p>
        </p:txBody>
      </p:sp>
      <p:sp>
        <p:nvSpPr>
          <p:cNvPr id="39" name="四角形: 角を丸くする 38">
            <a:extLst>
              <a:ext uri="{FF2B5EF4-FFF2-40B4-BE49-F238E27FC236}">
                <a16:creationId xmlns:a16="http://schemas.microsoft.com/office/drawing/2014/main" id="{AAEF5EBC-A0BF-4AD7-8563-ECFA353D426B}"/>
              </a:ext>
            </a:extLst>
          </p:cNvPr>
          <p:cNvSpPr/>
          <p:nvPr/>
        </p:nvSpPr>
        <p:spPr>
          <a:xfrm>
            <a:off x="3029026" y="4180114"/>
            <a:ext cx="9661163" cy="5376326"/>
          </a:xfrm>
          <a:prstGeom prst="roundRect">
            <a:avLst>
              <a:gd name="adj" fmla="val 395"/>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8D32E2C-5C71-4F79-9B12-CF023E131C82}"/>
              </a:ext>
            </a:extLst>
          </p:cNvPr>
          <p:cNvSpPr txBox="1"/>
          <p:nvPr/>
        </p:nvSpPr>
        <p:spPr>
          <a:xfrm>
            <a:off x="3089872" y="4072315"/>
            <a:ext cx="2781531" cy="261610"/>
          </a:xfrm>
          <a:prstGeom prst="rect">
            <a:avLst/>
          </a:prstGeom>
          <a:solidFill>
            <a:schemeClr val="bg1"/>
          </a:solidFill>
        </p:spPr>
        <p:txBody>
          <a:bodyPr wrap="none" rtlCol="0">
            <a:spAutoFit/>
          </a:bodyPr>
          <a:lstStyle/>
          <a:p>
            <a:r>
              <a:rPr lang="en-US" altLang="ja-JP" sz="1100" b="1" u="sng" dirty="0">
                <a:latin typeface="+mn-ea"/>
                <a:ea typeface="+mn-ea"/>
              </a:rPr>
              <a:t>4-2.AI</a:t>
            </a:r>
            <a:r>
              <a:rPr lang="ja-JP" altLang="en-US" sz="1100" b="1" u="sng" dirty="0">
                <a:latin typeface="+mn-ea"/>
                <a:ea typeface="+mn-ea"/>
              </a:rPr>
              <a:t>攻略に必要な制御技術</a:t>
            </a:r>
            <a:r>
              <a:rPr lang="en-US" altLang="ja-JP" sz="1100" b="1" u="sng" dirty="0">
                <a:latin typeface="+mn-ea"/>
                <a:ea typeface="+mn-ea"/>
              </a:rPr>
              <a:t>(</a:t>
            </a:r>
            <a:r>
              <a:rPr lang="ja-JP" altLang="en-US" sz="1100" b="1" u="sng" dirty="0">
                <a:latin typeface="+mn-ea"/>
                <a:ea typeface="+mn-ea"/>
              </a:rPr>
              <a:t>左側数字</a:t>
            </a:r>
            <a:r>
              <a:rPr lang="en-US" altLang="ja-JP" sz="1100" b="1" u="sng" dirty="0">
                <a:latin typeface="+mn-ea"/>
                <a:ea typeface="+mn-ea"/>
              </a:rPr>
              <a:t>)</a:t>
            </a:r>
            <a:endParaRPr lang="ja-JP" altLang="en-US" sz="1100" b="1" u="sng" dirty="0">
              <a:latin typeface="+mn-ea"/>
              <a:ea typeface="+mn-ea"/>
            </a:endParaRPr>
          </a:p>
        </p:txBody>
      </p:sp>
      <p:sp>
        <p:nvSpPr>
          <p:cNvPr id="46" name="四角形: 角を丸くする 45">
            <a:extLst>
              <a:ext uri="{FF2B5EF4-FFF2-40B4-BE49-F238E27FC236}">
                <a16:creationId xmlns:a16="http://schemas.microsoft.com/office/drawing/2014/main" id="{CAFFD5F2-4022-451A-85B6-73B01EA80BAF}"/>
              </a:ext>
            </a:extLst>
          </p:cNvPr>
          <p:cNvSpPr/>
          <p:nvPr/>
        </p:nvSpPr>
        <p:spPr>
          <a:xfrm>
            <a:off x="3080601" y="4807306"/>
            <a:ext cx="2776549" cy="4683130"/>
          </a:xfrm>
          <a:prstGeom prst="roundRect">
            <a:avLst>
              <a:gd name="adj" fmla="val 39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テキスト ボックス 52">
            <a:extLst>
              <a:ext uri="{FF2B5EF4-FFF2-40B4-BE49-F238E27FC236}">
                <a16:creationId xmlns:a16="http://schemas.microsoft.com/office/drawing/2014/main" id="{E067422B-6026-48D2-A941-17C540EBBB4A}"/>
              </a:ext>
            </a:extLst>
          </p:cNvPr>
          <p:cNvSpPr txBox="1"/>
          <p:nvPr/>
        </p:nvSpPr>
        <p:spPr>
          <a:xfrm>
            <a:off x="3170731" y="4674864"/>
            <a:ext cx="1770965" cy="246221"/>
          </a:xfrm>
          <a:prstGeom prst="rect">
            <a:avLst/>
          </a:prstGeom>
          <a:solidFill>
            <a:schemeClr val="bg1"/>
          </a:solidFill>
        </p:spPr>
        <p:txBody>
          <a:bodyPr wrap="none" rtlCol="0">
            <a:noAutofit/>
          </a:bodyPr>
          <a:lstStyle/>
          <a:p>
            <a:r>
              <a:rPr lang="en-US" altLang="ja-JP" sz="1000" b="1" u="sng" dirty="0">
                <a:latin typeface="+mn-ea"/>
                <a:ea typeface="+mn-ea"/>
              </a:rPr>
              <a:t>4-2-1.</a:t>
            </a:r>
            <a:r>
              <a:rPr lang="ja-JP" altLang="en-US" sz="1000" b="1" u="sng" dirty="0">
                <a:latin typeface="+mn-ea"/>
                <a:ea typeface="+mn-ea"/>
              </a:rPr>
              <a:t>読取りデータの変換</a:t>
            </a:r>
          </a:p>
        </p:txBody>
      </p:sp>
      <p:sp>
        <p:nvSpPr>
          <p:cNvPr id="68" name="四角形: 角を丸くする 67">
            <a:extLst>
              <a:ext uri="{FF2B5EF4-FFF2-40B4-BE49-F238E27FC236}">
                <a16:creationId xmlns:a16="http://schemas.microsoft.com/office/drawing/2014/main" id="{6F433733-9165-4F16-B370-93A13E5DC857}"/>
              </a:ext>
            </a:extLst>
          </p:cNvPr>
          <p:cNvSpPr/>
          <p:nvPr/>
        </p:nvSpPr>
        <p:spPr>
          <a:xfrm>
            <a:off x="3128649" y="5565671"/>
            <a:ext cx="2666119" cy="1322171"/>
          </a:xfrm>
          <a:prstGeom prst="roundRect">
            <a:avLst>
              <a:gd name="adj" fmla="val 4128"/>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D09E6BA5-2D8A-4D13-B68C-11FA20AB1BA3}"/>
              </a:ext>
            </a:extLst>
          </p:cNvPr>
          <p:cNvSpPr/>
          <p:nvPr/>
        </p:nvSpPr>
        <p:spPr>
          <a:xfrm>
            <a:off x="3086870" y="5640181"/>
            <a:ext cx="559909"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800" dirty="0">
                <a:solidFill>
                  <a:schemeClr val="accent2"/>
                </a:solidFill>
                <a:latin typeface="+mn-ea"/>
                <a:ea typeface="+mn-ea"/>
              </a:rPr>
              <a:t>ライン検知まで直進し、検知後ライントレースする。</a:t>
            </a:r>
          </a:p>
        </p:txBody>
      </p:sp>
      <p:sp>
        <p:nvSpPr>
          <p:cNvPr id="66" name="正方形/長方形 65">
            <a:extLst>
              <a:ext uri="{FF2B5EF4-FFF2-40B4-BE49-F238E27FC236}">
                <a16:creationId xmlns:a16="http://schemas.microsoft.com/office/drawing/2014/main" id="{1C7E24EE-DE77-45A7-8CA8-4D8CAD6629A4}"/>
              </a:ext>
            </a:extLst>
          </p:cNvPr>
          <p:cNvSpPr/>
          <p:nvPr/>
        </p:nvSpPr>
        <p:spPr>
          <a:xfrm>
            <a:off x="5133939" y="5598815"/>
            <a:ext cx="750559"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800" dirty="0">
                <a:solidFill>
                  <a:schemeClr val="accent2"/>
                </a:solidFill>
                <a:latin typeface="+mn-ea"/>
                <a:ea typeface="+mn-ea"/>
              </a:rPr>
              <a:t>２次元配列を作り、自己位置ｘｙ</a:t>
            </a:r>
            <a:r>
              <a:rPr lang="ja-JP" altLang="en-US" sz="800" dirty="0">
                <a:solidFill>
                  <a:schemeClr val="accent2"/>
                </a:solidFill>
                <a:latin typeface="+mn-ea"/>
              </a:rPr>
              <a:t>に対応した配列</a:t>
            </a:r>
            <a:r>
              <a:rPr lang="en-US" altLang="ja-JP" sz="800" dirty="0">
                <a:solidFill>
                  <a:schemeClr val="accent2"/>
                </a:solidFill>
                <a:latin typeface="+mn-ea"/>
              </a:rPr>
              <a:t>[x][y]</a:t>
            </a:r>
            <a:r>
              <a:rPr lang="ja-JP" altLang="en-US" sz="800" dirty="0">
                <a:solidFill>
                  <a:schemeClr val="accent2"/>
                </a:solidFill>
                <a:latin typeface="+mn-ea"/>
              </a:rPr>
              <a:t>にカラーセンサ値の代入しデータとする。</a:t>
            </a:r>
          </a:p>
        </p:txBody>
      </p:sp>
      <p:sp>
        <p:nvSpPr>
          <p:cNvPr id="70" name="テキスト ボックス 69">
            <a:extLst>
              <a:ext uri="{FF2B5EF4-FFF2-40B4-BE49-F238E27FC236}">
                <a16:creationId xmlns:a16="http://schemas.microsoft.com/office/drawing/2014/main" id="{4F462603-7490-4B3F-8B52-5330AF9E2029}"/>
              </a:ext>
            </a:extLst>
          </p:cNvPr>
          <p:cNvSpPr txBox="1"/>
          <p:nvPr/>
        </p:nvSpPr>
        <p:spPr>
          <a:xfrm>
            <a:off x="3206623" y="5484940"/>
            <a:ext cx="1218572" cy="183211"/>
          </a:xfrm>
          <a:prstGeom prst="rect">
            <a:avLst/>
          </a:prstGeom>
          <a:solidFill>
            <a:schemeClr val="bg1"/>
          </a:solidFill>
        </p:spPr>
        <p:txBody>
          <a:bodyPr wrap="none" rtlCol="0">
            <a:noAutofit/>
          </a:bodyPr>
          <a:lstStyle/>
          <a:p>
            <a:r>
              <a:rPr kumimoji="1" lang="en-US" altLang="ja-JP" sz="900" dirty="0">
                <a:latin typeface="+mn-ea"/>
                <a:ea typeface="+mn-ea"/>
              </a:rPr>
              <a:t>[</a:t>
            </a:r>
            <a:r>
              <a:rPr kumimoji="1" lang="ja-JP" altLang="en-US" sz="900" dirty="0">
                <a:latin typeface="+mn-ea"/>
                <a:ea typeface="+mn-ea"/>
              </a:rPr>
              <a:t>例</a:t>
            </a:r>
            <a:r>
              <a:rPr kumimoji="1" lang="en-US" altLang="ja-JP" sz="900" dirty="0">
                <a:latin typeface="+mn-ea"/>
                <a:ea typeface="+mn-ea"/>
              </a:rPr>
              <a:t>]</a:t>
            </a:r>
            <a:r>
              <a:rPr kumimoji="1" lang="ja-JP" altLang="en-US" sz="900" dirty="0">
                <a:latin typeface="+mn-ea"/>
                <a:ea typeface="+mn-ea"/>
              </a:rPr>
              <a:t> 「２」の読取り</a:t>
            </a:r>
            <a:endParaRPr lang="en-US" altLang="ja-JP" sz="900" dirty="0">
              <a:latin typeface="+mn-ea"/>
              <a:ea typeface="+mn-ea"/>
            </a:endParaRPr>
          </a:p>
        </p:txBody>
      </p:sp>
      <p:pic>
        <p:nvPicPr>
          <p:cNvPr id="56" name="図 55">
            <a:extLst>
              <a:ext uri="{FF2B5EF4-FFF2-40B4-BE49-F238E27FC236}">
                <a16:creationId xmlns:a16="http://schemas.microsoft.com/office/drawing/2014/main" id="{9EB8150E-63B7-4497-A9EB-92A9A556D21E}"/>
              </a:ext>
            </a:extLst>
          </p:cNvPr>
          <p:cNvPicPr>
            <a:picLocks noChangeAspect="1"/>
          </p:cNvPicPr>
          <p:nvPr/>
        </p:nvPicPr>
        <p:blipFill>
          <a:blip r:embed="rId4"/>
          <a:stretch>
            <a:fillRect/>
          </a:stretch>
        </p:blipFill>
        <p:spPr>
          <a:xfrm>
            <a:off x="3521320" y="5686027"/>
            <a:ext cx="765648" cy="1025763"/>
          </a:xfrm>
          <a:prstGeom prst="rect">
            <a:avLst/>
          </a:prstGeom>
        </p:spPr>
      </p:pic>
      <p:pic>
        <p:nvPicPr>
          <p:cNvPr id="57" name="図 56">
            <a:extLst>
              <a:ext uri="{FF2B5EF4-FFF2-40B4-BE49-F238E27FC236}">
                <a16:creationId xmlns:a16="http://schemas.microsoft.com/office/drawing/2014/main" id="{A8CF597F-2390-4B22-A9C2-6D25B5C8D4AC}"/>
              </a:ext>
            </a:extLst>
          </p:cNvPr>
          <p:cNvPicPr>
            <a:picLocks noChangeAspect="1"/>
          </p:cNvPicPr>
          <p:nvPr/>
        </p:nvPicPr>
        <p:blipFill>
          <a:blip r:embed="rId5"/>
          <a:stretch>
            <a:fillRect/>
          </a:stretch>
        </p:blipFill>
        <p:spPr>
          <a:xfrm rot="10800000">
            <a:off x="4397887" y="5686026"/>
            <a:ext cx="783159" cy="1025763"/>
          </a:xfrm>
          <a:prstGeom prst="rect">
            <a:avLst/>
          </a:prstGeom>
        </p:spPr>
      </p:pic>
      <p:sp>
        <p:nvSpPr>
          <p:cNvPr id="61" name="二等辺三角形 60">
            <a:extLst>
              <a:ext uri="{FF2B5EF4-FFF2-40B4-BE49-F238E27FC236}">
                <a16:creationId xmlns:a16="http://schemas.microsoft.com/office/drawing/2014/main" id="{C8B6A2D3-B90B-465F-A1C3-B3BF9087D36C}"/>
              </a:ext>
            </a:extLst>
          </p:cNvPr>
          <p:cNvSpPr/>
          <p:nvPr/>
        </p:nvSpPr>
        <p:spPr>
          <a:xfrm rot="5400000">
            <a:off x="4207330" y="6030324"/>
            <a:ext cx="302207" cy="2684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0997FC61-4DE1-4D4C-BC3E-5485DED71D41}"/>
              </a:ext>
            </a:extLst>
          </p:cNvPr>
          <p:cNvSpPr/>
          <p:nvPr/>
        </p:nvSpPr>
        <p:spPr>
          <a:xfrm>
            <a:off x="3282221" y="6687154"/>
            <a:ext cx="2457724" cy="230832"/>
          </a:xfrm>
          <a:prstGeom prst="rect">
            <a:avLst/>
          </a:prstGeom>
        </p:spPr>
        <p:txBody>
          <a:bodyPr wrap="none">
            <a:spAutoFit/>
          </a:bodyPr>
          <a:lstStyle/>
          <a:p>
            <a:r>
              <a:rPr lang="ja-JP" altLang="en-US" sz="900" dirty="0">
                <a:latin typeface="+mn-ea"/>
                <a:ea typeface="+mn-ea"/>
              </a:rPr>
              <a:t>図</a:t>
            </a:r>
            <a:r>
              <a:rPr lang="en-US" altLang="ja-JP" sz="900" dirty="0">
                <a:latin typeface="+mn-ea"/>
                <a:ea typeface="+mn-ea"/>
              </a:rPr>
              <a:t>4-6</a:t>
            </a:r>
            <a:r>
              <a:rPr lang="ja-JP" altLang="en-US" sz="900" dirty="0">
                <a:latin typeface="+mn-ea"/>
                <a:ea typeface="+mn-ea"/>
              </a:rPr>
              <a:t>　走行体の移動軌跡と読取ったデータ</a:t>
            </a:r>
          </a:p>
        </p:txBody>
      </p:sp>
      <p:sp>
        <p:nvSpPr>
          <p:cNvPr id="54" name="テキスト ボックス 53">
            <a:extLst>
              <a:ext uri="{FF2B5EF4-FFF2-40B4-BE49-F238E27FC236}">
                <a16:creationId xmlns:a16="http://schemas.microsoft.com/office/drawing/2014/main" id="{DADD50AC-8C83-49D8-AB9C-B102030E09B4}"/>
              </a:ext>
            </a:extLst>
          </p:cNvPr>
          <p:cNvSpPr txBox="1"/>
          <p:nvPr/>
        </p:nvSpPr>
        <p:spPr>
          <a:xfrm>
            <a:off x="3044377" y="4854812"/>
            <a:ext cx="2766703" cy="646331"/>
          </a:xfrm>
          <a:prstGeom prst="rect">
            <a:avLst/>
          </a:prstGeom>
          <a:noFill/>
        </p:spPr>
        <p:txBody>
          <a:bodyPr wrap="square" rtlCol="0">
            <a:spAutoFit/>
          </a:bodyPr>
          <a:lstStyle/>
          <a:p>
            <a:r>
              <a:rPr kumimoji="1" lang="ja-JP" altLang="en-US" sz="900" dirty="0">
                <a:latin typeface="+mn-ea"/>
                <a:ea typeface="+mn-ea"/>
              </a:rPr>
              <a:t>　数字画像の左下を基準座標とし、数字をラインとして下中央からライントレースをおこない、半分読み取った場合</a:t>
            </a:r>
            <a:r>
              <a:rPr kumimoji="1" lang="en-US" altLang="ja-JP" sz="900" dirty="0">
                <a:latin typeface="+mn-ea"/>
                <a:ea typeface="+mn-ea"/>
              </a:rPr>
              <a:t>(</a:t>
            </a:r>
            <a:r>
              <a:rPr kumimoji="1" lang="ja-JP" altLang="en-US" sz="900" dirty="0">
                <a:latin typeface="+mn-ea"/>
                <a:ea typeface="+mn-ea"/>
              </a:rPr>
              <a:t>上部で走行体の向きが</a:t>
            </a:r>
            <a:r>
              <a:rPr kumimoji="1" lang="en-US" altLang="ja-JP" sz="900" dirty="0">
                <a:latin typeface="+mn-ea"/>
                <a:ea typeface="+mn-ea"/>
              </a:rPr>
              <a:t>-0</a:t>
            </a:r>
            <a:r>
              <a:rPr lang="ja-JP" altLang="en-US" sz="900" dirty="0">
                <a:latin typeface="+mn-ea"/>
                <a:ea typeface="+mn-ea"/>
              </a:rPr>
              <a:t>を下回るまで</a:t>
            </a:r>
            <a:r>
              <a:rPr kumimoji="1" lang="en-US" altLang="ja-JP" sz="900" dirty="0">
                <a:latin typeface="+mn-ea"/>
                <a:ea typeface="+mn-ea"/>
              </a:rPr>
              <a:t>)</a:t>
            </a:r>
            <a:r>
              <a:rPr kumimoji="1" lang="ja-JP" altLang="en-US" sz="900" dirty="0">
                <a:latin typeface="+mn-ea"/>
                <a:ea typeface="+mn-ea"/>
              </a:rPr>
              <a:t>の軌跡を読取りデータとする。</a:t>
            </a:r>
            <a:endParaRPr kumimoji="1" lang="en-US" altLang="ja-JP" sz="900" dirty="0">
              <a:latin typeface="+mn-ea"/>
              <a:ea typeface="+mn-ea"/>
            </a:endParaRPr>
          </a:p>
        </p:txBody>
      </p:sp>
      <p:sp>
        <p:nvSpPr>
          <p:cNvPr id="87" name="四角形: 角を丸くする 86">
            <a:extLst>
              <a:ext uri="{FF2B5EF4-FFF2-40B4-BE49-F238E27FC236}">
                <a16:creationId xmlns:a16="http://schemas.microsoft.com/office/drawing/2014/main" id="{72F0F39B-5B05-41F0-A328-AB5A1D3E8A94}"/>
              </a:ext>
            </a:extLst>
          </p:cNvPr>
          <p:cNvSpPr/>
          <p:nvPr/>
        </p:nvSpPr>
        <p:spPr>
          <a:xfrm>
            <a:off x="3129099" y="7030635"/>
            <a:ext cx="2666119" cy="2300654"/>
          </a:xfrm>
          <a:prstGeom prst="roundRect">
            <a:avLst>
              <a:gd name="adj" fmla="val 26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71" name="図 70">
            <a:extLst>
              <a:ext uri="{FF2B5EF4-FFF2-40B4-BE49-F238E27FC236}">
                <a16:creationId xmlns:a16="http://schemas.microsoft.com/office/drawing/2014/main" id="{EF862B16-8B14-4FF1-8362-DD0030539FF0}"/>
              </a:ext>
            </a:extLst>
          </p:cNvPr>
          <p:cNvPicPr>
            <a:picLocks noChangeAspect="1"/>
          </p:cNvPicPr>
          <p:nvPr/>
        </p:nvPicPr>
        <p:blipFill>
          <a:blip r:embed="rId6"/>
          <a:stretch>
            <a:fillRect/>
          </a:stretch>
        </p:blipFill>
        <p:spPr>
          <a:xfrm rot="10800000">
            <a:off x="4449623" y="7091309"/>
            <a:ext cx="586740" cy="768096"/>
          </a:xfrm>
          <a:prstGeom prst="rect">
            <a:avLst/>
          </a:prstGeom>
        </p:spPr>
      </p:pic>
      <p:pic>
        <p:nvPicPr>
          <p:cNvPr id="72" name="図 71">
            <a:extLst>
              <a:ext uri="{FF2B5EF4-FFF2-40B4-BE49-F238E27FC236}">
                <a16:creationId xmlns:a16="http://schemas.microsoft.com/office/drawing/2014/main" id="{338999E4-12D4-42A6-85AF-504B2F2C092C}"/>
              </a:ext>
            </a:extLst>
          </p:cNvPr>
          <p:cNvPicPr>
            <a:picLocks noChangeAspect="1"/>
          </p:cNvPicPr>
          <p:nvPr/>
        </p:nvPicPr>
        <p:blipFill>
          <a:blip r:embed="rId7"/>
          <a:stretch>
            <a:fillRect/>
          </a:stretch>
        </p:blipFill>
        <p:spPr>
          <a:xfrm rot="10800000">
            <a:off x="5088588" y="7089107"/>
            <a:ext cx="587664" cy="772498"/>
          </a:xfrm>
          <a:prstGeom prst="rect">
            <a:avLst/>
          </a:prstGeom>
        </p:spPr>
      </p:pic>
      <p:pic>
        <p:nvPicPr>
          <p:cNvPr id="73" name="図 72">
            <a:extLst>
              <a:ext uri="{FF2B5EF4-FFF2-40B4-BE49-F238E27FC236}">
                <a16:creationId xmlns:a16="http://schemas.microsoft.com/office/drawing/2014/main" id="{6957F3B9-FA6D-442D-BEB5-6EB6DDEE9305}"/>
              </a:ext>
            </a:extLst>
          </p:cNvPr>
          <p:cNvPicPr>
            <a:picLocks noChangeAspect="1"/>
          </p:cNvPicPr>
          <p:nvPr/>
        </p:nvPicPr>
        <p:blipFill>
          <a:blip r:embed="rId8"/>
          <a:stretch>
            <a:fillRect/>
          </a:stretch>
        </p:blipFill>
        <p:spPr>
          <a:xfrm rot="10800000">
            <a:off x="3183307" y="8012775"/>
            <a:ext cx="586740" cy="770763"/>
          </a:xfrm>
          <a:prstGeom prst="rect">
            <a:avLst/>
          </a:prstGeom>
        </p:spPr>
      </p:pic>
      <p:pic>
        <p:nvPicPr>
          <p:cNvPr id="74" name="図 73">
            <a:extLst>
              <a:ext uri="{FF2B5EF4-FFF2-40B4-BE49-F238E27FC236}">
                <a16:creationId xmlns:a16="http://schemas.microsoft.com/office/drawing/2014/main" id="{F068C778-68C7-4FC0-80A9-B3E33982429A}"/>
              </a:ext>
            </a:extLst>
          </p:cNvPr>
          <p:cNvPicPr>
            <a:picLocks noChangeAspect="1"/>
          </p:cNvPicPr>
          <p:nvPr/>
        </p:nvPicPr>
        <p:blipFill>
          <a:blip r:embed="rId9"/>
          <a:stretch>
            <a:fillRect/>
          </a:stretch>
        </p:blipFill>
        <p:spPr>
          <a:xfrm rot="10800000">
            <a:off x="3825761" y="8016449"/>
            <a:ext cx="587664" cy="780864"/>
          </a:xfrm>
          <a:prstGeom prst="rect">
            <a:avLst/>
          </a:prstGeom>
        </p:spPr>
      </p:pic>
      <p:pic>
        <p:nvPicPr>
          <p:cNvPr id="75" name="図 74">
            <a:extLst>
              <a:ext uri="{FF2B5EF4-FFF2-40B4-BE49-F238E27FC236}">
                <a16:creationId xmlns:a16="http://schemas.microsoft.com/office/drawing/2014/main" id="{5DE34F78-FC7A-4500-970A-DCF5E5D94A94}"/>
              </a:ext>
            </a:extLst>
          </p:cNvPr>
          <p:cNvPicPr>
            <a:picLocks noChangeAspect="1"/>
          </p:cNvPicPr>
          <p:nvPr/>
        </p:nvPicPr>
        <p:blipFill>
          <a:blip r:embed="rId10"/>
          <a:stretch>
            <a:fillRect/>
          </a:stretch>
        </p:blipFill>
        <p:spPr>
          <a:xfrm rot="10800000">
            <a:off x="4452694" y="8023237"/>
            <a:ext cx="590436" cy="782258"/>
          </a:xfrm>
          <a:prstGeom prst="rect">
            <a:avLst/>
          </a:prstGeom>
        </p:spPr>
      </p:pic>
      <p:pic>
        <p:nvPicPr>
          <p:cNvPr id="76" name="図 75">
            <a:extLst>
              <a:ext uri="{FF2B5EF4-FFF2-40B4-BE49-F238E27FC236}">
                <a16:creationId xmlns:a16="http://schemas.microsoft.com/office/drawing/2014/main" id="{837AE07B-CB04-4240-8450-6FB862FBEC09}"/>
              </a:ext>
            </a:extLst>
          </p:cNvPr>
          <p:cNvPicPr>
            <a:picLocks noChangeAspect="1"/>
          </p:cNvPicPr>
          <p:nvPr/>
        </p:nvPicPr>
        <p:blipFill>
          <a:blip r:embed="rId11"/>
          <a:stretch>
            <a:fillRect/>
          </a:stretch>
        </p:blipFill>
        <p:spPr>
          <a:xfrm rot="10800000">
            <a:off x="5121075" y="8017340"/>
            <a:ext cx="584073" cy="778764"/>
          </a:xfrm>
          <a:prstGeom prst="rect">
            <a:avLst/>
          </a:prstGeom>
        </p:spPr>
      </p:pic>
      <p:pic>
        <p:nvPicPr>
          <p:cNvPr id="77" name="図 76">
            <a:extLst>
              <a:ext uri="{FF2B5EF4-FFF2-40B4-BE49-F238E27FC236}">
                <a16:creationId xmlns:a16="http://schemas.microsoft.com/office/drawing/2014/main" id="{4E764ED3-B0BC-4906-949A-F9C80FB691FF}"/>
              </a:ext>
            </a:extLst>
          </p:cNvPr>
          <p:cNvPicPr>
            <a:picLocks noChangeAspect="1"/>
          </p:cNvPicPr>
          <p:nvPr/>
        </p:nvPicPr>
        <p:blipFill>
          <a:blip r:embed="rId12"/>
          <a:stretch>
            <a:fillRect/>
          </a:stretch>
        </p:blipFill>
        <p:spPr>
          <a:xfrm rot="10800000">
            <a:off x="3811119" y="7089109"/>
            <a:ext cx="584892" cy="772498"/>
          </a:xfrm>
          <a:prstGeom prst="rect">
            <a:avLst/>
          </a:prstGeom>
        </p:spPr>
      </p:pic>
      <p:pic>
        <p:nvPicPr>
          <p:cNvPr id="78" name="図 77">
            <a:extLst>
              <a:ext uri="{FF2B5EF4-FFF2-40B4-BE49-F238E27FC236}">
                <a16:creationId xmlns:a16="http://schemas.microsoft.com/office/drawing/2014/main" id="{CF99B392-F465-4A48-9446-DEA3FD64B8E1}"/>
              </a:ext>
            </a:extLst>
          </p:cNvPr>
          <p:cNvPicPr>
            <a:picLocks noChangeAspect="1"/>
          </p:cNvPicPr>
          <p:nvPr/>
        </p:nvPicPr>
        <p:blipFill>
          <a:blip r:embed="rId13"/>
          <a:stretch>
            <a:fillRect/>
          </a:stretch>
        </p:blipFill>
        <p:spPr>
          <a:xfrm rot="10800000">
            <a:off x="3165433" y="7090167"/>
            <a:ext cx="592074" cy="778764"/>
          </a:xfrm>
          <a:prstGeom prst="rect">
            <a:avLst/>
          </a:prstGeom>
        </p:spPr>
      </p:pic>
      <p:sp>
        <p:nvSpPr>
          <p:cNvPr id="79" name="テキスト ボックス 78">
            <a:extLst>
              <a:ext uri="{FF2B5EF4-FFF2-40B4-BE49-F238E27FC236}">
                <a16:creationId xmlns:a16="http://schemas.microsoft.com/office/drawing/2014/main" id="{1FB7DFE0-5282-4AE3-9B58-8EC542AEC473}"/>
              </a:ext>
            </a:extLst>
          </p:cNvPr>
          <p:cNvSpPr txBox="1"/>
          <p:nvPr/>
        </p:nvSpPr>
        <p:spPr>
          <a:xfrm>
            <a:off x="3784828" y="7829971"/>
            <a:ext cx="691960" cy="230832"/>
          </a:xfrm>
          <a:prstGeom prst="rect">
            <a:avLst/>
          </a:prstGeom>
          <a:noFill/>
        </p:spPr>
        <p:txBody>
          <a:bodyPr wrap="square" rtlCol="0">
            <a:spAutoFit/>
          </a:bodyPr>
          <a:lstStyle/>
          <a:p>
            <a:r>
              <a:rPr kumimoji="1" lang="ja-JP" altLang="en-US" sz="900" dirty="0">
                <a:latin typeface="+mn-ea"/>
                <a:ea typeface="+mn-ea"/>
              </a:rPr>
              <a:t>１データ</a:t>
            </a:r>
            <a:endParaRPr kumimoji="1" lang="en-US" altLang="ja-JP" sz="900" dirty="0">
              <a:latin typeface="+mn-ea"/>
              <a:ea typeface="+mn-ea"/>
            </a:endParaRPr>
          </a:p>
        </p:txBody>
      </p:sp>
      <p:sp>
        <p:nvSpPr>
          <p:cNvPr id="80" name="テキスト ボックス 79">
            <a:extLst>
              <a:ext uri="{FF2B5EF4-FFF2-40B4-BE49-F238E27FC236}">
                <a16:creationId xmlns:a16="http://schemas.microsoft.com/office/drawing/2014/main" id="{5015EDB0-C0E2-4CC1-8915-03C71E9E6F93}"/>
              </a:ext>
            </a:extLst>
          </p:cNvPr>
          <p:cNvSpPr txBox="1"/>
          <p:nvPr/>
        </p:nvSpPr>
        <p:spPr>
          <a:xfrm>
            <a:off x="3113973" y="7828548"/>
            <a:ext cx="691960" cy="230832"/>
          </a:xfrm>
          <a:prstGeom prst="rect">
            <a:avLst/>
          </a:prstGeom>
          <a:noFill/>
        </p:spPr>
        <p:txBody>
          <a:bodyPr wrap="square" rtlCol="0">
            <a:spAutoFit/>
          </a:bodyPr>
          <a:lstStyle/>
          <a:p>
            <a:r>
              <a:rPr kumimoji="1" lang="ja-JP" altLang="en-US" sz="900" dirty="0">
                <a:latin typeface="+mn-ea"/>
                <a:ea typeface="+mn-ea"/>
              </a:rPr>
              <a:t>０データ</a:t>
            </a:r>
            <a:endParaRPr kumimoji="1" lang="en-US" altLang="ja-JP" sz="900" dirty="0">
              <a:latin typeface="+mn-ea"/>
              <a:ea typeface="+mn-ea"/>
            </a:endParaRPr>
          </a:p>
        </p:txBody>
      </p:sp>
      <p:sp>
        <p:nvSpPr>
          <p:cNvPr id="81" name="テキスト ボックス 80">
            <a:extLst>
              <a:ext uri="{FF2B5EF4-FFF2-40B4-BE49-F238E27FC236}">
                <a16:creationId xmlns:a16="http://schemas.microsoft.com/office/drawing/2014/main" id="{5CF5896D-A125-4C1A-8696-DB674AD434A7}"/>
              </a:ext>
            </a:extLst>
          </p:cNvPr>
          <p:cNvSpPr txBox="1"/>
          <p:nvPr/>
        </p:nvSpPr>
        <p:spPr>
          <a:xfrm>
            <a:off x="4437401" y="7834184"/>
            <a:ext cx="691960" cy="230832"/>
          </a:xfrm>
          <a:prstGeom prst="rect">
            <a:avLst/>
          </a:prstGeom>
          <a:noFill/>
        </p:spPr>
        <p:txBody>
          <a:bodyPr wrap="square" rtlCol="0">
            <a:spAutoFit/>
          </a:bodyPr>
          <a:lstStyle/>
          <a:p>
            <a:r>
              <a:rPr kumimoji="1" lang="ja-JP" altLang="en-US" sz="900" dirty="0">
                <a:latin typeface="+mn-ea"/>
                <a:ea typeface="+mn-ea"/>
              </a:rPr>
              <a:t>２データ</a:t>
            </a:r>
            <a:endParaRPr kumimoji="1" lang="en-US" altLang="ja-JP" sz="900" dirty="0">
              <a:latin typeface="+mn-ea"/>
              <a:ea typeface="+mn-ea"/>
            </a:endParaRPr>
          </a:p>
        </p:txBody>
      </p:sp>
      <p:sp>
        <p:nvSpPr>
          <p:cNvPr id="82" name="テキスト ボックス 81">
            <a:extLst>
              <a:ext uri="{FF2B5EF4-FFF2-40B4-BE49-F238E27FC236}">
                <a16:creationId xmlns:a16="http://schemas.microsoft.com/office/drawing/2014/main" id="{12EBE40E-337E-4658-8462-841E44F159EB}"/>
              </a:ext>
            </a:extLst>
          </p:cNvPr>
          <p:cNvSpPr txBox="1"/>
          <p:nvPr/>
        </p:nvSpPr>
        <p:spPr>
          <a:xfrm>
            <a:off x="5092169" y="7834007"/>
            <a:ext cx="691960" cy="230832"/>
          </a:xfrm>
          <a:prstGeom prst="rect">
            <a:avLst/>
          </a:prstGeom>
          <a:noFill/>
        </p:spPr>
        <p:txBody>
          <a:bodyPr wrap="square" rtlCol="0">
            <a:spAutoFit/>
          </a:bodyPr>
          <a:lstStyle/>
          <a:p>
            <a:r>
              <a:rPr kumimoji="1" lang="ja-JP" altLang="en-US" sz="900" dirty="0">
                <a:latin typeface="+mn-ea"/>
                <a:ea typeface="+mn-ea"/>
              </a:rPr>
              <a:t>３データ</a:t>
            </a:r>
            <a:endParaRPr kumimoji="1" lang="en-US" altLang="ja-JP" sz="900" dirty="0">
              <a:latin typeface="+mn-ea"/>
              <a:ea typeface="+mn-ea"/>
            </a:endParaRPr>
          </a:p>
        </p:txBody>
      </p:sp>
      <p:sp>
        <p:nvSpPr>
          <p:cNvPr id="83" name="テキスト ボックス 82">
            <a:extLst>
              <a:ext uri="{FF2B5EF4-FFF2-40B4-BE49-F238E27FC236}">
                <a16:creationId xmlns:a16="http://schemas.microsoft.com/office/drawing/2014/main" id="{086CD7AB-F8D8-4022-8395-98F89C8CE942}"/>
              </a:ext>
            </a:extLst>
          </p:cNvPr>
          <p:cNvSpPr txBox="1"/>
          <p:nvPr/>
        </p:nvSpPr>
        <p:spPr>
          <a:xfrm>
            <a:off x="3170610" y="8746174"/>
            <a:ext cx="691960" cy="230832"/>
          </a:xfrm>
          <a:prstGeom prst="rect">
            <a:avLst/>
          </a:prstGeom>
          <a:noFill/>
        </p:spPr>
        <p:txBody>
          <a:bodyPr wrap="square" rtlCol="0">
            <a:spAutoFit/>
          </a:bodyPr>
          <a:lstStyle/>
          <a:p>
            <a:r>
              <a:rPr kumimoji="1" lang="ja-JP" altLang="en-US" sz="900" dirty="0">
                <a:latin typeface="+mn-ea"/>
                <a:ea typeface="+mn-ea"/>
              </a:rPr>
              <a:t>４データ</a:t>
            </a:r>
            <a:endParaRPr kumimoji="1" lang="en-US" altLang="ja-JP" sz="900" dirty="0">
              <a:latin typeface="+mn-ea"/>
              <a:ea typeface="+mn-ea"/>
            </a:endParaRPr>
          </a:p>
        </p:txBody>
      </p:sp>
      <p:sp>
        <p:nvSpPr>
          <p:cNvPr id="84" name="テキスト ボックス 83">
            <a:extLst>
              <a:ext uri="{FF2B5EF4-FFF2-40B4-BE49-F238E27FC236}">
                <a16:creationId xmlns:a16="http://schemas.microsoft.com/office/drawing/2014/main" id="{526EA5BB-9E54-4F86-87E4-88BC6335FD0C}"/>
              </a:ext>
            </a:extLst>
          </p:cNvPr>
          <p:cNvSpPr txBox="1"/>
          <p:nvPr/>
        </p:nvSpPr>
        <p:spPr>
          <a:xfrm>
            <a:off x="3804778" y="8760456"/>
            <a:ext cx="691960" cy="230832"/>
          </a:xfrm>
          <a:prstGeom prst="rect">
            <a:avLst/>
          </a:prstGeom>
          <a:noFill/>
        </p:spPr>
        <p:txBody>
          <a:bodyPr wrap="square" rtlCol="0">
            <a:spAutoFit/>
          </a:bodyPr>
          <a:lstStyle/>
          <a:p>
            <a:r>
              <a:rPr kumimoji="1" lang="ja-JP" altLang="en-US" sz="900" dirty="0">
                <a:latin typeface="+mn-ea"/>
                <a:ea typeface="+mn-ea"/>
              </a:rPr>
              <a:t>５データ</a:t>
            </a:r>
            <a:endParaRPr kumimoji="1" lang="en-US" altLang="ja-JP" sz="900" dirty="0">
              <a:latin typeface="+mn-ea"/>
              <a:ea typeface="+mn-ea"/>
            </a:endParaRPr>
          </a:p>
        </p:txBody>
      </p:sp>
      <p:sp>
        <p:nvSpPr>
          <p:cNvPr id="85" name="テキスト ボックス 84">
            <a:extLst>
              <a:ext uri="{FF2B5EF4-FFF2-40B4-BE49-F238E27FC236}">
                <a16:creationId xmlns:a16="http://schemas.microsoft.com/office/drawing/2014/main" id="{E8CD81B1-7A85-41E5-AF75-FB0423FA36F2}"/>
              </a:ext>
            </a:extLst>
          </p:cNvPr>
          <p:cNvSpPr txBox="1"/>
          <p:nvPr/>
        </p:nvSpPr>
        <p:spPr>
          <a:xfrm>
            <a:off x="4434474" y="8773722"/>
            <a:ext cx="691960" cy="230832"/>
          </a:xfrm>
          <a:prstGeom prst="rect">
            <a:avLst/>
          </a:prstGeom>
          <a:noFill/>
        </p:spPr>
        <p:txBody>
          <a:bodyPr wrap="square" rtlCol="0">
            <a:spAutoFit/>
          </a:bodyPr>
          <a:lstStyle/>
          <a:p>
            <a:r>
              <a:rPr kumimoji="1" lang="ja-JP" altLang="en-US" sz="900" dirty="0">
                <a:latin typeface="+mn-ea"/>
                <a:ea typeface="+mn-ea"/>
              </a:rPr>
              <a:t>６データ</a:t>
            </a:r>
            <a:endParaRPr kumimoji="1" lang="en-US" altLang="ja-JP" sz="900" dirty="0">
              <a:latin typeface="+mn-ea"/>
              <a:ea typeface="+mn-ea"/>
            </a:endParaRPr>
          </a:p>
        </p:txBody>
      </p:sp>
      <p:sp>
        <p:nvSpPr>
          <p:cNvPr id="86" name="テキスト ボックス 85">
            <a:extLst>
              <a:ext uri="{FF2B5EF4-FFF2-40B4-BE49-F238E27FC236}">
                <a16:creationId xmlns:a16="http://schemas.microsoft.com/office/drawing/2014/main" id="{4E16C730-FCA2-42BC-83E4-DC1E813645B6}"/>
              </a:ext>
            </a:extLst>
          </p:cNvPr>
          <p:cNvSpPr txBox="1"/>
          <p:nvPr/>
        </p:nvSpPr>
        <p:spPr>
          <a:xfrm>
            <a:off x="5103258" y="8777300"/>
            <a:ext cx="691960" cy="230832"/>
          </a:xfrm>
          <a:prstGeom prst="rect">
            <a:avLst/>
          </a:prstGeom>
          <a:noFill/>
        </p:spPr>
        <p:txBody>
          <a:bodyPr wrap="square" rtlCol="0">
            <a:spAutoFit/>
          </a:bodyPr>
          <a:lstStyle/>
          <a:p>
            <a:r>
              <a:rPr lang="ja-JP" altLang="en-US" sz="900" dirty="0">
                <a:latin typeface="+mn-ea"/>
                <a:ea typeface="+mn-ea"/>
              </a:rPr>
              <a:t>７</a:t>
            </a:r>
            <a:r>
              <a:rPr kumimoji="1" lang="ja-JP" altLang="en-US" sz="900" dirty="0">
                <a:latin typeface="+mn-ea"/>
                <a:ea typeface="+mn-ea"/>
              </a:rPr>
              <a:t>データ</a:t>
            </a:r>
            <a:endParaRPr kumimoji="1" lang="en-US" altLang="ja-JP" sz="900" dirty="0">
              <a:latin typeface="+mn-ea"/>
              <a:ea typeface="+mn-ea"/>
            </a:endParaRPr>
          </a:p>
        </p:txBody>
      </p:sp>
      <p:cxnSp>
        <p:nvCxnSpPr>
          <p:cNvPr id="6" name="直線コネクタ 5">
            <a:extLst>
              <a:ext uri="{FF2B5EF4-FFF2-40B4-BE49-F238E27FC236}">
                <a16:creationId xmlns:a16="http://schemas.microsoft.com/office/drawing/2014/main" id="{5CCE14B8-1448-4BD4-A2E0-42C3E533DE5F}"/>
              </a:ext>
            </a:extLst>
          </p:cNvPr>
          <p:cNvCxnSpPr>
            <a:cxnSpLocks/>
          </p:cNvCxnSpPr>
          <p:nvPr/>
        </p:nvCxnSpPr>
        <p:spPr>
          <a:xfrm>
            <a:off x="5924741" y="4302789"/>
            <a:ext cx="0" cy="5149547"/>
          </a:xfrm>
          <a:prstGeom prst="line">
            <a:avLst/>
          </a:prstGeom>
        </p:spPr>
        <p:style>
          <a:lnRef idx="3">
            <a:schemeClr val="accent1"/>
          </a:lnRef>
          <a:fillRef idx="0">
            <a:schemeClr val="accent1"/>
          </a:fillRef>
          <a:effectRef idx="2">
            <a:schemeClr val="accent1"/>
          </a:effectRef>
          <a:fontRef idx="minor">
            <a:schemeClr val="tx1"/>
          </a:fontRef>
        </p:style>
      </p:cxnSp>
      <p:sp>
        <p:nvSpPr>
          <p:cNvPr id="92" name="テキスト ボックス 91">
            <a:extLst>
              <a:ext uri="{FF2B5EF4-FFF2-40B4-BE49-F238E27FC236}">
                <a16:creationId xmlns:a16="http://schemas.microsoft.com/office/drawing/2014/main" id="{1BEEBF49-857D-4753-B3F4-8DDA1F7248CD}"/>
              </a:ext>
            </a:extLst>
          </p:cNvPr>
          <p:cNvSpPr txBox="1"/>
          <p:nvPr/>
        </p:nvSpPr>
        <p:spPr>
          <a:xfrm>
            <a:off x="3441833" y="8939130"/>
            <a:ext cx="2522449" cy="230832"/>
          </a:xfrm>
          <a:prstGeom prst="rect">
            <a:avLst/>
          </a:prstGeom>
          <a:noFill/>
        </p:spPr>
        <p:txBody>
          <a:bodyPr wrap="square" rtlCol="0">
            <a:spAutoFit/>
          </a:bodyPr>
          <a:lstStyle/>
          <a:p>
            <a:r>
              <a:rPr kumimoji="1" lang="en-US" altLang="ja-JP" sz="900" dirty="0">
                <a:latin typeface="+mn-ea"/>
                <a:ea typeface="+mn-ea"/>
              </a:rPr>
              <a:t>*</a:t>
            </a:r>
            <a:r>
              <a:rPr kumimoji="1" lang="ja-JP" altLang="en-US" sz="900" dirty="0">
                <a:latin typeface="+mn-ea"/>
                <a:ea typeface="+mn-ea"/>
              </a:rPr>
              <a:t>図は解析範囲削減のため左に寄せている。</a:t>
            </a:r>
            <a:endParaRPr kumimoji="1" lang="en-US" altLang="ja-JP" sz="900" dirty="0">
              <a:latin typeface="+mn-ea"/>
              <a:ea typeface="+mn-ea"/>
            </a:endParaRPr>
          </a:p>
        </p:txBody>
      </p:sp>
      <p:sp>
        <p:nvSpPr>
          <p:cNvPr id="107" name="テキスト ボックス 106">
            <a:extLst>
              <a:ext uri="{FF2B5EF4-FFF2-40B4-BE49-F238E27FC236}">
                <a16:creationId xmlns:a16="http://schemas.microsoft.com/office/drawing/2014/main" id="{5BC3A2A9-02A1-4F15-A71D-9EBFAC141416}"/>
              </a:ext>
            </a:extLst>
          </p:cNvPr>
          <p:cNvSpPr txBox="1"/>
          <p:nvPr/>
        </p:nvSpPr>
        <p:spPr>
          <a:xfrm>
            <a:off x="3410232" y="9121743"/>
            <a:ext cx="2315464" cy="230832"/>
          </a:xfrm>
          <a:prstGeom prst="rect">
            <a:avLst/>
          </a:prstGeom>
          <a:noFill/>
        </p:spPr>
        <p:txBody>
          <a:bodyPr wrap="square" rtlCol="0">
            <a:spAutoFit/>
          </a:bodyPr>
          <a:lstStyle/>
          <a:p>
            <a:r>
              <a:rPr kumimoji="1" lang="ja-JP" altLang="en-US" sz="900" dirty="0">
                <a:latin typeface="+mn-ea"/>
                <a:ea typeface="+mn-ea"/>
              </a:rPr>
              <a:t>図</a:t>
            </a:r>
            <a:r>
              <a:rPr kumimoji="1" lang="en-US" altLang="ja-JP" sz="900" dirty="0">
                <a:latin typeface="+mn-ea"/>
                <a:ea typeface="+mn-ea"/>
              </a:rPr>
              <a:t>4-7</a:t>
            </a:r>
            <a:r>
              <a:rPr kumimoji="1" lang="ja-JP" altLang="en-US" sz="900" dirty="0">
                <a:latin typeface="+mn-ea"/>
                <a:ea typeface="+mn-ea"/>
              </a:rPr>
              <a:t>　各課題をトレースしたデータ</a:t>
            </a:r>
            <a:endParaRPr kumimoji="1" lang="en-US" altLang="ja-JP" sz="900" dirty="0">
              <a:latin typeface="+mn-ea"/>
              <a:ea typeface="+mn-ea"/>
            </a:endParaRPr>
          </a:p>
        </p:txBody>
      </p:sp>
      <p:sp>
        <p:nvSpPr>
          <p:cNvPr id="135" name="テキスト ボックス 134">
            <a:extLst>
              <a:ext uri="{FF2B5EF4-FFF2-40B4-BE49-F238E27FC236}">
                <a16:creationId xmlns:a16="http://schemas.microsoft.com/office/drawing/2014/main" id="{D3CA6CA8-F2CB-4AA0-9EEE-7B8D22CA0440}"/>
              </a:ext>
            </a:extLst>
          </p:cNvPr>
          <p:cNvSpPr txBox="1"/>
          <p:nvPr/>
        </p:nvSpPr>
        <p:spPr>
          <a:xfrm>
            <a:off x="-12390" y="60403"/>
            <a:ext cx="2348720" cy="523220"/>
          </a:xfrm>
          <a:prstGeom prst="rect">
            <a:avLst/>
          </a:prstGeom>
          <a:noFill/>
        </p:spPr>
        <p:txBody>
          <a:bodyPr wrap="none" rtlCol="0">
            <a:spAutoFit/>
          </a:bodyPr>
          <a:lstStyle/>
          <a:p>
            <a:pPr algn="l"/>
            <a:r>
              <a:rPr lang="en-US" altLang="ja-JP" sz="2800" b="1" dirty="0">
                <a:solidFill>
                  <a:schemeClr val="bg1"/>
                </a:solidFill>
                <a:latin typeface="+mn-ea"/>
                <a:ea typeface="+mn-ea"/>
              </a:rPr>
              <a:t>4.</a:t>
            </a:r>
            <a:r>
              <a:rPr lang="ja-JP" altLang="en-US" sz="2800" b="1" dirty="0">
                <a:solidFill>
                  <a:schemeClr val="bg1"/>
                </a:solidFill>
                <a:latin typeface="+mn-ea"/>
                <a:ea typeface="+mn-ea"/>
              </a:rPr>
              <a:t>制御</a:t>
            </a:r>
            <a:r>
              <a:rPr kumimoji="1" lang="ja-JP" altLang="en-US" sz="2800" b="1" dirty="0">
                <a:solidFill>
                  <a:schemeClr val="bg1"/>
                </a:solidFill>
                <a:latin typeface="+mn-ea"/>
                <a:ea typeface="+mn-ea"/>
              </a:rPr>
              <a:t>モデル</a:t>
            </a:r>
          </a:p>
        </p:txBody>
      </p:sp>
      <p:pic>
        <p:nvPicPr>
          <p:cNvPr id="140" name="図 139">
            <a:extLst>
              <a:ext uri="{FF2B5EF4-FFF2-40B4-BE49-F238E27FC236}">
                <a16:creationId xmlns:a16="http://schemas.microsoft.com/office/drawing/2014/main" id="{77D47014-A986-4527-854A-C47888D07EB4}"/>
              </a:ext>
            </a:extLst>
          </p:cNvPr>
          <p:cNvPicPr>
            <a:picLocks noChangeAspect="1"/>
          </p:cNvPicPr>
          <p:nvPr/>
        </p:nvPicPr>
        <p:blipFill>
          <a:blip r:embed="rId14"/>
          <a:stretch>
            <a:fillRect/>
          </a:stretch>
        </p:blipFill>
        <p:spPr>
          <a:xfrm>
            <a:off x="10258076" y="81338"/>
            <a:ext cx="572220" cy="420051"/>
          </a:xfrm>
          <a:prstGeom prst="rect">
            <a:avLst/>
          </a:prstGeom>
          <a:effectLst>
            <a:glow rad="38100">
              <a:schemeClr val="bg1"/>
            </a:glow>
          </a:effectLst>
        </p:spPr>
      </p:pic>
      <p:pic>
        <p:nvPicPr>
          <p:cNvPr id="141" name="図 140">
            <a:extLst>
              <a:ext uri="{FF2B5EF4-FFF2-40B4-BE49-F238E27FC236}">
                <a16:creationId xmlns:a16="http://schemas.microsoft.com/office/drawing/2014/main" id="{4479D948-B01E-49DC-AA89-268BF47C0D5E}"/>
              </a:ext>
            </a:extLst>
          </p:cNvPr>
          <p:cNvPicPr>
            <a:picLocks noChangeAspect="1"/>
          </p:cNvPicPr>
          <p:nvPr/>
        </p:nvPicPr>
        <p:blipFill>
          <a:blip r:embed="rId15"/>
          <a:stretch>
            <a:fillRect/>
          </a:stretch>
        </p:blipFill>
        <p:spPr>
          <a:xfrm>
            <a:off x="10830296" y="332030"/>
            <a:ext cx="418940" cy="202785"/>
          </a:xfrm>
          <a:prstGeom prst="rect">
            <a:avLst/>
          </a:prstGeom>
        </p:spPr>
      </p:pic>
      <p:sp>
        <p:nvSpPr>
          <p:cNvPr id="142" name="思考の吹き出し: 雲形 141">
            <a:extLst>
              <a:ext uri="{FF2B5EF4-FFF2-40B4-BE49-F238E27FC236}">
                <a16:creationId xmlns:a16="http://schemas.microsoft.com/office/drawing/2014/main" id="{DAF31488-9652-41B2-AC1E-28BD9354C30C}"/>
              </a:ext>
            </a:extLst>
          </p:cNvPr>
          <p:cNvSpPr/>
          <p:nvPr/>
        </p:nvSpPr>
        <p:spPr>
          <a:xfrm rot="18692846" flipH="1">
            <a:off x="9794936" y="201335"/>
            <a:ext cx="241160" cy="334168"/>
          </a:xfrm>
          <a:prstGeom prst="cloudCallout">
            <a:avLst>
              <a:gd name="adj1" fmla="val -51941"/>
              <a:gd name="adj2" fmla="val 78765"/>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34436CE4-E599-4E23-ADFD-E426EADF609D}"/>
              </a:ext>
            </a:extLst>
          </p:cNvPr>
          <p:cNvSpPr txBox="1"/>
          <p:nvPr/>
        </p:nvSpPr>
        <p:spPr>
          <a:xfrm>
            <a:off x="9732209" y="78481"/>
            <a:ext cx="473206" cy="184666"/>
          </a:xfrm>
          <a:prstGeom prst="rect">
            <a:avLst/>
          </a:prstGeom>
          <a:noFill/>
        </p:spPr>
        <p:txBody>
          <a:bodyPr wrap="none" rtlCol="0">
            <a:spAutoFit/>
          </a:bodyPr>
          <a:lstStyle/>
          <a:p>
            <a:pPr algn="l"/>
            <a:r>
              <a:rPr lang="ja-JP" altLang="en-US" sz="600" dirty="0">
                <a:solidFill>
                  <a:schemeClr val="bg1"/>
                </a:solidFill>
                <a:latin typeface="+mn-ea"/>
                <a:ea typeface="+mn-ea"/>
              </a:rPr>
              <a:t>ズザァ</a:t>
            </a:r>
            <a:r>
              <a:rPr lang="en-US" altLang="ja-JP" sz="600" dirty="0">
                <a:solidFill>
                  <a:schemeClr val="bg1"/>
                </a:solidFill>
                <a:latin typeface="+mn-ea"/>
                <a:ea typeface="+mn-ea"/>
              </a:rPr>
              <a:t>!!</a:t>
            </a:r>
            <a:endParaRPr kumimoji="1" lang="ja-JP" altLang="en-US" sz="600" dirty="0">
              <a:solidFill>
                <a:schemeClr val="bg1"/>
              </a:solidFill>
              <a:latin typeface="+mn-ea"/>
              <a:ea typeface="+mn-ea"/>
            </a:endParaRPr>
          </a:p>
        </p:txBody>
      </p:sp>
      <p:sp>
        <p:nvSpPr>
          <p:cNvPr id="146" name="正方形/長方形 145">
            <a:extLst>
              <a:ext uri="{FF2B5EF4-FFF2-40B4-BE49-F238E27FC236}">
                <a16:creationId xmlns:a16="http://schemas.microsoft.com/office/drawing/2014/main" id="{FFC4632C-1582-40A8-9631-52029ED59B6B}"/>
              </a:ext>
            </a:extLst>
          </p:cNvPr>
          <p:cNvSpPr/>
          <p:nvPr/>
        </p:nvSpPr>
        <p:spPr>
          <a:xfrm>
            <a:off x="9780862" y="7673492"/>
            <a:ext cx="357790" cy="1648272"/>
          </a:xfrm>
          <a:prstGeom prst="rect">
            <a:avLst/>
          </a:prstGeom>
        </p:spPr>
        <p:txBody>
          <a:bodyPr vert="eaVert" wrap="none">
            <a:spAutoFit/>
          </a:bodyPr>
          <a:lstStyle/>
          <a:p>
            <a:r>
              <a:rPr lang="ja-JP" altLang="en-US" sz="900" dirty="0">
                <a:latin typeface="+mn-ea"/>
                <a:ea typeface="+mn-ea"/>
              </a:rPr>
              <a:t>図</a:t>
            </a:r>
            <a:r>
              <a:rPr lang="en-US" altLang="ja-JP" sz="900" dirty="0">
                <a:latin typeface="+mn-ea"/>
                <a:ea typeface="+mn-ea"/>
              </a:rPr>
              <a:t>4-10 AI</a:t>
            </a:r>
            <a:r>
              <a:rPr lang="ja-JP" altLang="en-US" sz="900" dirty="0">
                <a:latin typeface="+mn-ea"/>
                <a:ea typeface="+mn-ea"/>
              </a:rPr>
              <a:t>アンサーでの動作</a:t>
            </a:r>
          </a:p>
        </p:txBody>
      </p:sp>
      <p:pic>
        <p:nvPicPr>
          <p:cNvPr id="94" name="図 93">
            <a:extLst>
              <a:ext uri="{FF2B5EF4-FFF2-40B4-BE49-F238E27FC236}">
                <a16:creationId xmlns:a16="http://schemas.microsoft.com/office/drawing/2014/main" id="{5D2D51FD-9E71-4696-B9BA-AFDAE0FE5B3A}"/>
              </a:ext>
            </a:extLst>
          </p:cNvPr>
          <p:cNvPicPr>
            <a:picLocks noChangeAspect="1"/>
          </p:cNvPicPr>
          <p:nvPr/>
        </p:nvPicPr>
        <p:blipFill rotWithShape="1">
          <a:blip r:embed="rId16"/>
          <a:srcRect t="750"/>
          <a:stretch/>
        </p:blipFill>
        <p:spPr>
          <a:xfrm>
            <a:off x="8323001" y="7530660"/>
            <a:ext cx="1544193" cy="1911139"/>
          </a:xfrm>
          <a:prstGeom prst="rect">
            <a:avLst/>
          </a:prstGeom>
        </p:spPr>
      </p:pic>
      <p:cxnSp>
        <p:nvCxnSpPr>
          <p:cNvPr id="136" name="直線コネクタ 135">
            <a:extLst>
              <a:ext uri="{FF2B5EF4-FFF2-40B4-BE49-F238E27FC236}">
                <a16:creationId xmlns:a16="http://schemas.microsoft.com/office/drawing/2014/main" id="{98084AA0-05EF-45BF-A2F8-D5EDF206F8FE}"/>
              </a:ext>
            </a:extLst>
          </p:cNvPr>
          <p:cNvCxnSpPr>
            <a:cxnSpLocks/>
          </p:cNvCxnSpPr>
          <p:nvPr/>
        </p:nvCxnSpPr>
        <p:spPr>
          <a:xfrm>
            <a:off x="10119268" y="4313004"/>
            <a:ext cx="0" cy="5149547"/>
          </a:xfrm>
          <a:prstGeom prst="line">
            <a:avLst/>
          </a:prstGeom>
        </p:spPr>
        <p:style>
          <a:lnRef idx="3">
            <a:schemeClr val="accent1"/>
          </a:lnRef>
          <a:fillRef idx="0">
            <a:schemeClr val="accent1"/>
          </a:fillRef>
          <a:effectRef idx="2">
            <a:schemeClr val="accent1"/>
          </a:effectRef>
          <a:fontRef idx="minor">
            <a:schemeClr val="tx1"/>
          </a:fontRef>
        </p:style>
      </p:cxnSp>
      <p:sp>
        <p:nvSpPr>
          <p:cNvPr id="194" name="フリーフォーム: 図形 193">
            <a:extLst>
              <a:ext uri="{FF2B5EF4-FFF2-40B4-BE49-F238E27FC236}">
                <a16:creationId xmlns:a16="http://schemas.microsoft.com/office/drawing/2014/main" id="{09F2D1CA-C607-4C51-A13C-D018AFADCA43}"/>
              </a:ext>
            </a:extLst>
          </p:cNvPr>
          <p:cNvSpPr/>
          <p:nvPr/>
        </p:nvSpPr>
        <p:spPr>
          <a:xfrm>
            <a:off x="55884" y="736469"/>
            <a:ext cx="12648268" cy="8808416"/>
          </a:xfrm>
          <a:custGeom>
            <a:avLst/>
            <a:gdLst>
              <a:gd name="connsiteX0" fmla="*/ 11553 w 12648268"/>
              <a:gd name="connsiteY0" fmla="*/ 0 h 8808416"/>
              <a:gd name="connsiteX1" fmla="*/ 13211 w 12648268"/>
              <a:gd name="connsiteY1" fmla="*/ 0 h 8808416"/>
              <a:gd name="connsiteX2" fmla="*/ 2913039 w 12648268"/>
              <a:gd name="connsiteY2" fmla="*/ 0 h 8808416"/>
              <a:gd name="connsiteX3" fmla="*/ 12635057 w 12648268"/>
              <a:gd name="connsiteY3" fmla="*/ 0 h 8808416"/>
              <a:gd name="connsiteX4" fmla="*/ 12648268 w 12648268"/>
              <a:gd name="connsiteY4" fmla="*/ 13211 h 8808416"/>
              <a:gd name="connsiteX5" fmla="*/ 12648268 w 12648268"/>
              <a:gd name="connsiteY5" fmla="*/ 3331403 h 8808416"/>
              <a:gd name="connsiteX6" fmla="*/ 12635057 w 12648268"/>
              <a:gd name="connsiteY6" fmla="*/ 3344614 h 8808416"/>
              <a:gd name="connsiteX7" fmla="*/ 2924591 w 12648268"/>
              <a:gd name="connsiteY7" fmla="*/ 3344614 h 8808416"/>
              <a:gd name="connsiteX8" fmla="*/ 2924591 w 12648268"/>
              <a:gd name="connsiteY8" fmla="*/ 8796864 h 8808416"/>
              <a:gd name="connsiteX9" fmla="*/ 2913039 w 12648268"/>
              <a:gd name="connsiteY9" fmla="*/ 8808416 h 8808416"/>
              <a:gd name="connsiteX10" fmla="*/ 11553 w 12648268"/>
              <a:gd name="connsiteY10" fmla="*/ 8808416 h 8808416"/>
              <a:gd name="connsiteX11" fmla="*/ 1 w 12648268"/>
              <a:gd name="connsiteY11" fmla="*/ 8796864 h 8808416"/>
              <a:gd name="connsiteX12" fmla="*/ 1 w 12648268"/>
              <a:gd name="connsiteY12" fmla="*/ 3331406 h 8808416"/>
              <a:gd name="connsiteX13" fmla="*/ 0 w 12648268"/>
              <a:gd name="connsiteY13" fmla="*/ 3331403 h 8808416"/>
              <a:gd name="connsiteX14" fmla="*/ 0 w 12648268"/>
              <a:gd name="connsiteY14" fmla="*/ 13211 h 8808416"/>
              <a:gd name="connsiteX15" fmla="*/ 1 w 12648268"/>
              <a:gd name="connsiteY15" fmla="*/ 13209 h 8808416"/>
              <a:gd name="connsiteX16" fmla="*/ 1 w 12648268"/>
              <a:gd name="connsiteY16" fmla="*/ 11552 h 8808416"/>
              <a:gd name="connsiteX17" fmla="*/ 11553 w 12648268"/>
              <a:gd name="connsiteY17" fmla="*/ 0 h 880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8268" h="8808416">
                <a:moveTo>
                  <a:pt x="11553" y="0"/>
                </a:moveTo>
                <a:lnTo>
                  <a:pt x="13211" y="0"/>
                </a:lnTo>
                <a:lnTo>
                  <a:pt x="2913039" y="0"/>
                </a:lnTo>
                <a:lnTo>
                  <a:pt x="12635057" y="0"/>
                </a:lnTo>
                <a:cubicBezTo>
                  <a:pt x="12642353" y="0"/>
                  <a:pt x="12648268" y="5915"/>
                  <a:pt x="12648268" y="13211"/>
                </a:cubicBezTo>
                <a:lnTo>
                  <a:pt x="12648268" y="3331403"/>
                </a:lnTo>
                <a:cubicBezTo>
                  <a:pt x="12648268" y="3338699"/>
                  <a:pt x="12642353" y="3344614"/>
                  <a:pt x="12635057" y="3344614"/>
                </a:cubicBezTo>
                <a:lnTo>
                  <a:pt x="2924591" y="3344614"/>
                </a:lnTo>
                <a:lnTo>
                  <a:pt x="2924591" y="8796864"/>
                </a:lnTo>
                <a:cubicBezTo>
                  <a:pt x="2924591" y="8803244"/>
                  <a:pt x="2919419" y="8808416"/>
                  <a:pt x="2913039" y="8808416"/>
                </a:cubicBezTo>
                <a:lnTo>
                  <a:pt x="11553" y="8808416"/>
                </a:lnTo>
                <a:cubicBezTo>
                  <a:pt x="5173" y="8808416"/>
                  <a:pt x="1" y="8803244"/>
                  <a:pt x="1" y="8796864"/>
                </a:cubicBezTo>
                <a:lnTo>
                  <a:pt x="1" y="3331406"/>
                </a:lnTo>
                <a:lnTo>
                  <a:pt x="0" y="3331403"/>
                </a:lnTo>
                <a:lnTo>
                  <a:pt x="0" y="13211"/>
                </a:lnTo>
                <a:lnTo>
                  <a:pt x="1" y="13209"/>
                </a:lnTo>
                <a:lnTo>
                  <a:pt x="1" y="11552"/>
                </a:lnTo>
                <a:cubicBezTo>
                  <a:pt x="1" y="5172"/>
                  <a:pt x="5173" y="0"/>
                  <a:pt x="11553" y="0"/>
                </a:cubicBezTo>
                <a:close/>
              </a:path>
            </a:pathLst>
          </a:custGeom>
          <a:solidFill>
            <a:schemeClr val="bg1"/>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3" name="テキスト ボックス 22">
            <a:extLst>
              <a:ext uri="{FF2B5EF4-FFF2-40B4-BE49-F238E27FC236}">
                <a16:creationId xmlns:a16="http://schemas.microsoft.com/office/drawing/2014/main" id="{0A29E42F-3750-4189-B4D0-35C59AE40DEC}"/>
              </a:ext>
            </a:extLst>
          </p:cNvPr>
          <p:cNvSpPr txBox="1"/>
          <p:nvPr/>
        </p:nvSpPr>
        <p:spPr>
          <a:xfrm>
            <a:off x="136744" y="585376"/>
            <a:ext cx="2749471" cy="261610"/>
          </a:xfrm>
          <a:prstGeom prst="rect">
            <a:avLst/>
          </a:prstGeom>
          <a:solidFill>
            <a:schemeClr val="bg1"/>
          </a:solidFill>
        </p:spPr>
        <p:txBody>
          <a:bodyPr wrap="none" rtlCol="0">
            <a:spAutoFit/>
          </a:bodyPr>
          <a:lstStyle/>
          <a:p>
            <a:r>
              <a:rPr lang="en-US" altLang="ja-JP" sz="1100" b="1" u="sng" dirty="0">
                <a:latin typeface="+mn-ea"/>
                <a:ea typeface="+mn-ea"/>
              </a:rPr>
              <a:t>4-1.</a:t>
            </a:r>
            <a:r>
              <a:rPr lang="ja-JP" altLang="en-US" sz="1100" b="1" u="sng" dirty="0">
                <a:latin typeface="+mn-ea"/>
                <a:ea typeface="+mn-ea"/>
              </a:rPr>
              <a:t>ブロック並べ攻略に必要な制御技術</a:t>
            </a:r>
          </a:p>
        </p:txBody>
      </p:sp>
      <p:sp>
        <p:nvSpPr>
          <p:cNvPr id="137" name="四角形: 角を丸くする 136">
            <a:extLst>
              <a:ext uri="{FF2B5EF4-FFF2-40B4-BE49-F238E27FC236}">
                <a16:creationId xmlns:a16="http://schemas.microsoft.com/office/drawing/2014/main" id="{5F35E556-F4D7-4584-AC19-C8F2937F01FE}"/>
              </a:ext>
            </a:extLst>
          </p:cNvPr>
          <p:cNvSpPr/>
          <p:nvPr/>
        </p:nvSpPr>
        <p:spPr>
          <a:xfrm>
            <a:off x="3941028" y="829617"/>
            <a:ext cx="6065417" cy="3151301"/>
          </a:xfrm>
          <a:prstGeom prst="roundRect">
            <a:avLst>
              <a:gd name="adj" fmla="val 39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テキスト ボックス 137">
            <a:extLst>
              <a:ext uri="{FF2B5EF4-FFF2-40B4-BE49-F238E27FC236}">
                <a16:creationId xmlns:a16="http://schemas.microsoft.com/office/drawing/2014/main" id="{8E6F63D7-981F-4DB6-B667-706DDC692EB9}"/>
              </a:ext>
            </a:extLst>
          </p:cNvPr>
          <p:cNvSpPr txBox="1"/>
          <p:nvPr/>
        </p:nvSpPr>
        <p:spPr>
          <a:xfrm>
            <a:off x="3998425" y="752604"/>
            <a:ext cx="2085578" cy="246221"/>
          </a:xfrm>
          <a:prstGeom prst="rect">
            <a:avLst/>
          </a:prstGeom>
          <a:solidFill>
            <a:schemeClr val="bg1"/>
          </a:solidFill>
        </p:spPr>
        <p:txBody>
          <a:bodyPr wrap="none" rtlCol="0">
            <a:noAutofit/>
          </a:bodyPr>
          <a:lstStyle/>
          <a:p>
            <a:r>
              <a:rPr lang="en-US" altLang="ja-JP" sz="1000" b="1" u="sng" dirty="0">
                <a:latin typeface="+mn-ea"/>
                <a:ea typeface="+mn-ea"/>
              </a:rPr>
              <a:t>4-1-2.</a:t>
            </a:r>
            <a:r>
              <a:rPr lang="ja-JP" altLang="en-US" sz="1000" b="1" u="sng" dirty="0">
                <a:latin typeface="+mn-ea"/>
                <a:ea typeface="+mn-ea"/>
              </a:rPr>
              <a:t> カメラシステムと色判定</a:t>
            </a:r>
          </a:p>
        </p:txBody>
      </p:sp>
      <p:sp>
        <p:nvSpPr>
          <p:cNvPr id="153" name="テキスト ボックス 152">
            <a:extLst>
              <a:ext uri="{FF2B5EF4-FFF2-40B4-BE49-F238E27FC236}">
                <a16:creationId xmlns:a16="http://schemas.microsoft.com/office/drawing/2014/main" id="{451E7031-5F07-4D8E-8492-F2326AC70624}"/>
              </a:ext>
            </a:extLst>
          </p:cNvPr>
          <p:cNvSpPr txBox="1"/>
          <p:nvPr/>
        </p:nvSpPr>
        <p:spPr>
          <a:xfrm>
            <a:off x="3922404" y="952519"/>
            <a:ext cx="2848893" cy="784830"/>
          </a:xfrm>
          <a:prstGeom prst="rect">
            <a:avLst/>
          </a:prstGeom>
          <a:noFill/>
        </p:spPr>
        <p:txBody>
          <a:bodyPr wrap="square" rtlCol="0">
            <a:spAutoFit/>
          </a:bodyPr>
          <a:lstStyle/>
          <a:p>
            <a:r>
              <a:rPr lang="ja-JP" altLang="en-US" sz="900" b="1" u="sng" dirty="0">
                <a:latin typeface="+mn-ea"/>
                <a:ea typeface="+mn-ea"/>
              </a:rPr>
              <a:t>制御戦略：</a:t>
            </a:r>
            <a:r>
              <a:rPr lang="ja-JP" altLang="en-US" sz="900" dirty="0">
                <a:latin typeface="+mn-ea"/>
                <a:ea typeface="+mn-ea"/>
              </a:rPr>
              <a:t>カメラが定点カメラなので、ユーザーがマウス操作で自由に移動できる</a:t>
            </a:r>
            <a:r>
              <a:rPr lang="en-US" altLang="ja-JP" sz="900" dirty="0">
                <a:latin typeface="+mn-ea"/>
                <a:ea typeface="+mn-ea"/>
              </a:rPr>
              <a:t>UI</a:t>
            </a:r>
            <a:r>
              <a:rPr lang="ja-JP" altLang="en-US" sz="900" dirty="0">
                <a:latin typeface="+mn-ea"/>
                <a:ea typeface="+mn-ea"/>
              </a:rPr>
              <a:t>マーカーを作り、初期コードに合わせてユーザーがマーカーを設置する。競技開始後、走行体より解析依頼の信号が来たら、各マーカーの</a:t>
            </a:r>
            <a:r>
              <a:rPr lang="en-US" altLang="ja-JP" sz="900" dirty="0">
                <a:latin typeface="+mn-ea"/>
                <a:ea typeface="+mn-ea"/>
              </a:rPr>
              <a:t>RGB</a:t>
            </a:r>
            <a:r>
              <a:rPr lang="ja-JP" altLang="en-US" sz="900" dirty="0">
                <a:latin typeface="+mn-ea"/>
                <a:ea typeface="+mn-ea"/>
              </a:rPr>
              <a:t>値を読み解析し結果を送る。</a:t>
            </a:r>
            <a:endParaRPr lang="en-US" altLang="ja-JP" sz="900" dirty="0">
              <a:latin typeface="+mn-ea"/>
              <a:ea typeface="+mn-ea"/>
            </a:endParaRPr>
          </a:p>
        </p:txBody>
      </p:sp>
      <p:sp>
        <p:nvSpPr>
          <p:cNvPr id="154" name="テキスト ボックス 153">
            <a:extLst>
              <a:ext uri="{FF2B5EF4-FFF2-40B4-BE49-F238E27FC236}">
                <a16:creationId xmlns:a16="http://schemas.microsoft.com/office/drawing/2014/main" id="{BC3E62AE-0D2D-4776-984F-09C28824864A}"/>
              </a:ext>
            </a:extLst>
          </p:cNvPr>
          <p:cNvSpPr txBox="1"/>
          <p:nvPr/>
        </p:nvSpPr>
        <p:spPr>
          <a:xfrm>
            <a:off x="3900515" y="3224681"/>
            <a:ext cx="2838967" cy="784830"/>
          </a:xfrm>
          <a:prstGeom prst="rect">
            <a:avLst/>
          </a:prstGeom>
          <a:noFill/>
        </p:spPr>
        <p:txBody>
          <a:bodyPr wrap="square" rtlCol="0">
            <a:spAutoFit/>
          </a:bodyPr>
          <a:lstStyle/>
          <a:p>
            <a:r>
              <a:rPr lang="ja-JP" altLang="en-US" sz="900" dirty="0">
                <a:latin typeface="+mn-ea"/>
                <a:ea typeface="+mn-ea"/>
              </a:rPr>
              <a:t>　色の判定には</a:t>
            </a:r>
            <a:r>
              <a:rPr lang="en-US" altLang="ja-JP" sz="900" dirty="0">
                <a:latin typeface="+mn-ea"/>
                <a:ea typeface="+mn-ea"/>
              </a:rPr>
              <a:t>HSV</a:t>
            </a:r>
            <a:r>
              <a:rPr lang="ja-JP" altLang="en-US" sz="900" dirty="0">
                <a:latin typeface="+mn-ea"/>
                <a:ea typeface="+mn-ea"/>
              </a:rPr>
              <a:t>変換をおこない判定する。</a:t>
            </a:r>
            <a:r>
              <a:rPr lang="en-US" altLang="ja-JP" sz="900" dirty="0">
                <a:latin typeface="+mn-ea"/>
                <a:ea typeface="+mn-ea"/>
              </a:rPr>
              <a:t>HSV</a:t>
            </a:r>
            <a:r>
              <a:rPr lang="ja-JP" altLang="en-US" sz="900" dirty="0">
                <a:latin typeface="+mn-ea"/>
                <a:ea typeface="+mn-ea"/>
              </a:rPr>
              <a:t>を使うことにより色判定を一つの値</a:t>
            </a:r>
            <a:r>
              <a:rPr lang="en-US" altLang="ja-JP" sz="900" dirty="0">
                <a:latin typeface="+mn-ea"/>
                <a:ea typeface="+mn-ea"/>
              </a:rPr>
              <a:t>(H)</a:t>
            </a:r>
            <a:r>
              <a:rPr lang="ja-JP" altLang="en-US" sz="900" dirty="0">
                <a:latin typeface="+mn-ea"/>
                <a:ea typeface="+mn-ea"/>
              </a:rPr>
              <a:t>で容易に判断できるようになる。今回は先に</a:t>
            </a:r>
            <a:r>
              <a:rPr lang="ja-JP" altLang="en-US" sz="900" dirty="0">
                <a:solidFill>
                  <a:schemeClr val="accent2"/>
                </a:solidFill>
                <a:latin typeface="+mn-ea"/>
                <a:ea typeface="+mn-ea"/>
              </a:rPr>
              <a:t>赤を</a:t>
            </a:r>
            <a:r>
              <a:rPr lang="en-US" altLang="ja-JP" sz="900" dirty="0">
                <a:solidFill>
                  <a:schemeClr val="accent2"/>
                </a:solidFill>
                <a:latin typeface="+mn-ea"/>
                <a:ea typeface="+mn-ea"/>
              </a:rPr>
              <a:t>H</a:t>
            </a:r>
            <a:r>
              <a:rPr lang="ja-JP" altLang="en-US" sz="900" dirty="0">
                <a:solidFill>
                  <a:schemeClr val="accent2"/>
                </a:solidFill>
                <a:latin typeface="+mn-ea"/>
                <a:ea typeface="+mn-ea"/>
              </a:rPr>
              <a:t>が</a:t>
            </a:r>
            <a:r>
              <a:rPr lang="en-US" altLang="ja-JP" sz="900" dirty="0">
                <a:solidFill>
                  <a:schemeClr val="accent2"/>
                </a:solidFill>
                <a:latin typeface="+mn-ea"/>
                <a:ea typeface="+mn-ea"/>
              </a:rPr>
              <a:t>300</a:t>
            </a:r>
            <a:r>
              <a:rPr lang="ja-JP" altLang="en-US" sz="900" dirty="0">
                <a:solidFill>
                  <a:schemeClr val="accent2"/>
                </a:solidFill>
                <a:latin typeface="+mn-ea"/>
                <a:ea typeface="+mn-ea"/>
              </a:rPr>
              <a:t>以上の一番大きい値、なければ一番小さい値で決定し、それ以外は</a:t>
            </a:r>
            <a:r>
              <a:rPr lang="en-US" altLang="ja-JP" sz="900" dirty="0">
                <a:solidFill>
                  <a:schemeClr val="accent2"/>
                </a:solidFill>
                <a:latin typeface="+mn-ea"/>
                <a:ea typeface="+mn-ea"/>
              </a:rPr>
              <a:t>H</a:t>
            </a:r>
            <a:r>
              <a:rPr lang="ja-JP" altLang="en-US" sz="900" dirty="0">
                <a:solidFill>
                  <a:schemeClr val="accent2"/>
                </a:solidFill>
                <a:latin typeface="+mn-ea"/>
                <a:ea typeface="+mn-ea"/>
              </a:rPr>
              <a:t>の小さい順に黄⇒緑⇒青と判定する</a:t>
            </a:r>
            <a:r>
              <a:rPr lang="ja-JP" altLang="en-US" sz="900" dirty="0">
                <a:latin typeface="+mn-ea"/>
                <a:ea typeface="+mn-ea"/>
              </a:rPr>
              <a:t>。</a:t>
            </a:r>
            <a:endParaRPr lang="en-US" altLang="ja-JP" sz="900" dirty="0">
              <a:latin typeface="+mn-ea"/>
              <a:ea typeface="+mn-ea"/>
            </a:endParaRPr>
          </a:p>
        </p:txBody>
      </p:sp>
      <p:pic>
        <p:nvPicPr>
          <p:cNvPr id="155" name="図 154">
            <a:extLst>
              <a:ext uri="{FF2B5EF4-FFF2-40B4-BE49-F238E27FC236}">
                <a16:creationId xmlns:a16="http://schemas.microsoft.com/office/drawing/2014/main" id="{B4E2FFD7-8D69-4581-AB3E-B05D75BE6831}"/>
              </a:ext>
            </a:extLst>
          </p:cNvPr>
          <p:cNvPicPr>
            <a:picLocks noChangeAspect="1"/>
          </p:cNvPicPr>
          <p:nvPr/>
        </p:nvPicPr>
        <p:blipFill>
          <a:blip r:embed="rId17"/>
          <a:stretch>
            <a:fillRect/>
          </a:stretch>
        </p:blipFill>
        <p:spPr>
          <a:xfrm>
            <a:off x="6804745" y="1267917"/>
            <a:ext cx="3112759" cy="1003221"/>
          </a:xfrm>
          <a:prstGeom prst="rect">
            <a:avLst/>
          </a:prstGeom>
        </p:spPr>
      </p:pic>
      <p:grpSp>
        <p:nvGrpSpPr>
          <p:cNvPr id="156" name="グループ化 155">
            <a:extLst>
              <a:ext uri="{FF2B5EF4-FFF2-40B4-BE49-F238E27FC236}">
                <a16:creationId xmlns:a16="http://schemas.microsoft.com/office/drawing/2014/main" id="{CDBAC904-162E-4B4C-A039-8A609600C8C0}"/>
              </a:ext>
            </a:extLst>
          </p:cNvPr>
          <p:cNvGrpSpPr/>
          <p:nvPr/>
        </p:nvGrpSpPr>
        <p:grpSpPr>
          <a:xfrm>
            <a:off x="4001550" y="1678235"/>
            <a:ext cx="2745228" cy="1606674"/>
            <a:chOff x="5247954" y="931022"/>
            <a:chExt cx="2745228" cy="1606674"/>
          </a:xfrm>
        </p:grpSpPr>
        <p:pic>
          <p:nvPicPr>
            <p:cNvPr id="157" name="図 156">
              <a:extLst>
                <a:ext uri="{FF2B5EF4-FFF2-40B4-BE49-F238E27FC236}">
                  <a16:creationId xmlns:a16="http://schemas.microsoft.com/office/drawing/2014/main" id="{E30F11B6-707C-4B2C-9624-905B759E751F}"/>
                </a:ext>
              </a:extLst>
            </p:cNvPr>
            <p:cNvPicPr>
              <a:picLocks noChangeAspect="1"/>
            </p:cNvPicPr>
            <p:nvPr/>
          </p:nvPicPr>
          <p:blipFill rotWithShape="1">
            <a:blip r:embed="rId18"/>
            <a:srcRect t="8957" b="12645"/>
            <a:stretch/>
          </p:blipFill>
          <p:spPr>
            <a:xfrm>
              <a:off x="5295526" y="977601"/>
              <a:ext cx="2534865" cy="1118937"/>
            </a:xfrm>
            <a:prstGeom prst="rect">
              <a:avLst/>
            </a:prstGeom>
          </p:spPr>
        </p:pic>
        <p:pic>
          <p:nvPicPr>
            <p:cNvPr id="158" name="図 157">
              <a:extLst>
                <a:ext uri="{FF2B5EF4-FFF2-40B4-BE49-F238E27FC236}">
                  <a16:creationId xmlns:a16="http://schemas.microsoft.com/office/drawing/2014/main" id="{EFD28C95-45DE-408B-AFB6-A322FB5AF41A}"/>
                </a:ext>
              </a:extLst>
            </p:cNvPr>
            <p:cNvPicPr>
              <a:picLocks noChangeAspect="1"/>
            </p:cNvPicPr>
            <p:nvPr/>
          </p:nvPicPr>
          <p:blipFill>
            <a:blip r:embed="rId19"/>
            <a:stretch>
              <a:fillRect/>
            </a:stretch>
          </p:blipFill>
          <p:spPr>
            <a:xfrm>
              <a:off x="5441011" y="1693125"/>
              <a:ext cx="558943" cy="443866"/>
            </a:xfrm>
            <a:prstGeom prst="rect">
              <a:avLst/>
            </a:prstGeom>
            <a:effectLst>
              <a:glow rad="38100">
                <a:schemeClr val="bg1">
                  <a:alpha val="63000"/>
                </a:schemeClr>
              </a:glow>
            </a:effectLst>
          </p:spPr>
        </p:pic>
        <p:sp>
          <p:nvSpPr>
            <p:cNvPr id="159" name="テキスト ボックス 158">
              <a:extLst>
                <a:ext uri="{FF2B5EF4-FFF2-40B4-BE49-F238E27FC236}">
                  <a16:creationId xmlns:a16="http://schemas.microsoft.com/office/drawing/2014/main" id="{21379F78-DD2C-407F-AD3D-3805E6054B3E}"/>
                </a:ext>
              </a:extLst>
            </p:cNvPr>
            <p:cNvSpPr txBox="1"/>
            <p:nvPr/>
          </p:nvSpPr>
          <p:spPr>
            <a:xfrm>
              <a:off x="5306658" y="1494966"/>
              <a:ext cx="933924" cy="246221"/>
            </a:xfrm>
            <a:prstGeom prst="rect">
              <a:avLst/>
            </a:prstGeom>
            <a:noFill/>
          </p:spPr>
          <p:txBody>
            <a:bodyPr wrap="square" rtlCol="0">
              <a:spAutoFit/>
            </a:bodyPr>
            <a:lstStyle/>
            <a:p>
              <a:r>
                <a:rPr lang="ja-JP" altLang="en-US" sz="1000" dirty="0">
                  <a:ln>
                    <a:solidFill>
                      <a:schemeClr val="bg1"/>
                    </a:solidFill>
                  </a:ln>
                  <a:solidFill>
                    <a:schemeClr val="accent2"/>
                  </a:solidFill>
                  <a:latin typeface="+mn-ea"/>
                  <a:ea typeface="+mn-ea"/>
                </a:rPr>
                <a:t>マーカー</a:t>
              </a:r>
              <a:r>
                <a:rPr lang="en-US" altLang="ja-JP" sz="1000" dirty="0">
                  <a:ln>
                    <a:solidFill>
                      <a:schemeClr val="bg1"/>
                    </a:solidFill>
                  </a:ln>
                  <a:solidFill>
                    <a:schemeClr val="accent2"/>
                  </a:solidFill>
                  <a:latin typeface="+mn-ea"/>
                  <a:ea typeface="+mn-ea"/>
                </a:rPr>
                <a:t>1</a:t>
              </a:r>
            </a:p>
          </p:txBody>
        </p:sp>
        <p:sp>
          <p:nvSpPr>
            <p:cNvPr id="160" name="テキスト ボックス 159">
              <a:extLst>
                <a:ext uri="{FF2B5EF4-FFF2-40B4-BE49-F238E27FC236}">
                  <a16:creationId xmlns:a16="http://schemas.microsoft.com/office/drawing/2014/main" id="{D1B07F30-C656-4B4D-94A5-1CB28B18E1FD}"/>
                </a:ext>
              </a:extLst>
            </p:cNvPr>
            <p:cNvSpPr txBox="1"/>
            <p:nvPr/>
          </p:nvSpPr>
          <p:spPr>
            <a:xfrm>
              <a:off x="7059258" y="1355565"/>
              <a:ext cx="933924" cy="246221"/>
            </a:xfrm>
            <a:prstGeom prst="rect">
              <a:avLst/>
            </a:prstGeom>
            <a:noFill/>
          </p:spPr>
          <p:txBody>
            <a:bodyPr wrap="square" rtlCol="0">
              <a:spAutoFit/>
            </a:bodyPr>
            <a:lstStyle/>
            <a:p>
              <a:r>
                <a:rPr lang="ja-JP" altLang="en-US" sz="1000" dirty="0">
                  <a:ln>
                    <a:solidFill>
                      <a:schemeClr val="bg1"/>
                    </a:solidFill>
                  </a:ln>
                  <a:solidFill>
                    <a:schemeClr val="accent2"/>
                  </a:solidFill>
                  <a:latin typeface="+mn-ea"/>
                  <a:ea typeface="+mn-ea"/>
                </a:rPr>
                <a:t>マーカー</a:t>
              </a:r>
              <a:r>
                <a:rPr lang="en-US" altLang="ja-JP" sz="1000" dirty="0">
                  <a:ln>
                    <a:solidFill>
                      <a:schemeClr val="bg1"/>
                    </a:solidFill>
                  </a:ln>
                  <a:solidFill>
                    <a:schemeClr val="accent2"/>
                  </a:solidFill>
                  <a:latin typeface="+mn-ea"/>
                  <a:ea typeface="+mn-ea"/>
                </a:rPr>
                <a:t>3</a:t>
              </a:r>
            </a:p>
          </p:txBody>
        </p:sp>
        <p:sp>
          <p:nvSpPr>
            <p:cNvPr id="161" name="テキスト ボックス 160">
              <a:extLst>
                <a:ext uri="{FF2B5EF4-FFF2-40B4-BE49-F238E27FC236}">
                  <a16:creationId xmlns:a16="http://schemas.microsoft.com/office/drawing/2014/main" id="{0BC29BBC-1670-443E-B9AD-DB97CD81FF5B}"/>
                </a:ext>
              </a:extLst>
            </p:cNvPr>
            <p:cNvSpPr txBox="1"/>
            <p:nvPr/>
          </p:nvSpPr>
          <p:spPr>
            <a:xfrm>
              <a:off x="5940323" y="1105944"/>
              <a:ext cx="933924" cy="246221"/>
            </a:xfrm>
            <a:prstGeom prst="rect">
              <a:avLst/>
            </a:prstGeom>
            <a:noFill/>
          </p:spPr>
          <p:txBody>
            <a:bodyPr wrap="square" rtlCol="0">
              <a:spAutoFit/>
            </a:bodyPr>
            <a:lstStyle/>
            <a:p>
              <a:r>
                <a:rPr lang="ja-JP" altLang="en-US" sz="1000" dirty="0">
                  <a:ln>
                    <a:solidFill>
                      <a:schemeClr val="bg1"/>
                    </a:solidFill>
                  </a:ln>
                  <a:solidFill>
                    <a:schemeClr val="accent2"/>
                  </a:solidFill>
                  <a:latin typeface="+mn-ea"/>
                  <a:ea typeface="+mn-ea"/>
                </a:rPr>
                <a:t>マーカー</a:t>
              </a:r>
              <a:r>
                <a:rPr lang="en-US" altLang="ja-JP" sz="1000" dirty="0">
                  <a:ln>
                    <a:solidFill>
                      <a:schemeClr val="bg1"/>
                    </a:solidFill>
                  </a:ln>
                  <a:solidFill>
                    <a:schemeClr val="accent2"/>
                  </a:solidFill>
                  <a:latin typeface="+mn-ea"/>
                  <a:ea typeface="+mn-ea"/>
                </a:rPr>
                <a:t>4</a:t>
              </a:r>
            </a:p>
          </p:txBody>
        </p:sp>
        <p:sp>
          <p:nvSpPr>
            <p:cNvPr id="162" name="テキスト ボックス 161">
              <a:extLst>
                <a:ext uri="{FF2B5EF4-FFF2-40B4-BE49-F238E27FC236}">
                  <a16:creationId xmlns:a16="http://schemas.microsoft.com/office/drawing/2014/main" id="{21186D63-50FB-4B42-9285-825FB3E82C50}"/>
                </a:ext>
              </a:extLst>
            </p:cNvPr>
            <p:cNvSpPr txBox="1"/>
            <p:nvPr/>
          </p:nvSpPr>
          <p:spPr>
            <a:xfrm>
              <a:off x="5404465" y="2306864"/>
              <a:ext cx="2484442"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4-2</a:t>
              </a:r>
              <a:r>
                <a:rPr lang="ja-JP" altLang="en-US" sz="900" dirty="0">
                  <a:latin typeface="+mn-ea"/>
                  <a:ea typeface="+mn-ea"/>
                </a:rPr>
                <a:t> </a:t>
              </a:r>
              <a:r>
                <a:rPr lang="en-US" altLang="ja-JP" sz="900" dirty="0">
                  <a:latin typeface="+mn-ea"/>
                  <a:ea typeface="+mn-ea"/>
                </a:rPr>
                <a:t>PC</a:t>
              </a:r>
              <a:r>
                <a:rPr lang="ja-JP" altLang="en-US" sz="900" dirty="0">
                  <a:latin typeface="+mn-ea"/>
                  <a:ea typeface="+mn-ea"/>
                </a:rPr>
                <a:t>カメラシステム動作中の</a:t>
              </a:r>
              <a:r>
                <a:rPr lang="en-US" altLang="ja-JP" sz="900" dirty="0">
                  <a:latin typeface="+mn-ea"/>
                  <a:ea typeface="+mn-ea"/>
                </a:rPr>
                <a:t>PC</a:t>
              </a:r>
              <a:r>
                <a:rPr lang="ja-JP" altLang="en-US" sz="900" dirty="0">
                  <a:latin typeface="+mn-ea"/>
                  <a:ea typeface="+mn-ea"/>
                </a:rPr>
                <a:t>画面</a:t>
              </a:r>
              <a:endParaRPr lang="en-US" altLang="ja-JP" sz="900" dirty="0">
                <a:latin typeface="+mn-ea"/>
                <a:ea typeface="+mn-ea"/>
              </a:endParaRPr>
            </a:p>
          </p:txBody>
        </p:sp>
        <p:sp>
          <p:nvSpPr>
            <p:cNvPr id="163" name="テキスト ボックス 162">
              <a:extLst>
                <a:ext uri="{FF2B5EF4-FFF2-40B4-BE49-F238E27FC236}">
                  <a16:creationId xmlns:a16="http://schemas.microsoft.com/office/drawing/2014/main" id="{F4823DC1-695E-4FB1-A58D-E7EA74D00BC5}"/>
                </a:ext>
              </a:extLst>
            </p:cNvPr>
            <p:cNvSpPr txBox="1"/>
            <p:nvPr/>
          </p:nvSpPr>
          <p:spPr>
            <a:xfrm>
              <a:off x="6377621" y="2142400"/>
              <a:ext cx="1499255" cy="230832"/>
            </a:xfrm>
            <a:prstGeom prst="rect">
              <a:avLst/>
            </a:prstGeom>
            <a:noFill/>
          </p:spPr>
          <p:txBody>
            <a:bodyPr wrap="square" rtlCol="0">
              <a:spAutoFit/>
            </a:bodyPr>
            <a:lstStyle/>
            <a:p>
              <a:r>
                <a:rPr lang="ja-JP" altLang="en-US" sz="900" dirty="0">
                  <a:solidFill>
                    <a:schemeClr val="accent2"/>
                  </a:solidFill>
                  <a:latin typeface="+mn-ea"/>
                  <a:ea typeface="+mn-ea"/>
                </a:rPr>
                <a:t>カメラから取得した画像</a:t>
              </a:r>
              <a:endParaRPr lang="en-US" altLang="ja-JP" sz="900" dirty="0">
                <a:solidFill>
                  <a:schemeClr val="accent2"/>
                </a:solidFill>
                <a:latin typeface="+mn-ea"/>
                <a:ea typeface="+mn-ea"/>
              </a:endParaRPr>
            </a:p>
          </p:txBody>
        </p:sp>
        <p:cxnSp>
          <p:nvCxnSpPr>
            <p:cNvPr id="164" name="直線コネクタ 163">
              <a:extLst>
                <a:ext uri="{FF2B5EF4-FFF2-40B4-BE49-F238E27FC236}">
                  <a16:creationId xmlns:a16="http://schemas.microsoft.com/office/drawing/2014/main" id="{118A795F-6368-4B1A-875D-641F05CCA4F7}"/>
                </a:ext>
              </a:extLst>
            </p:cNvPr>
            <p:cNvCxnSpPr/>
            <p:nvPr/>
          </p:nvCxnSpPr>
          <p:spPr>
            <a:xfrm>
              <a:off x="6902319" y="1988254"/>
              <a:ext cx="120316" cy="204537"/>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165" name="直線コネクタ 164">
              <a:extLst>
                <a:ext uri="{FF2B5EF4-FFF2-40B4-BE49-F238E27FC236}">
                  <a16:creationId xmlns:a16="http://schemas.microsoft.com/office/drawing/2014/main" id="{4A6AE8E9-37DC-47C5-B071-45AEF53DC33C}"/>
                </a:ext>
              </a:extLst>
            </p:cNvPr>
            <p:cNvCxnSpPr/>
            <p:nvPr/>
          </p:nvCxnSpPr>
          <p:spPr>
            <a:xfrm flipH="1">
              <a:off x="5855572" y="1972213"/>
              <a:ext cx="44116" cy="256672"/>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166" name="テキスト ボックス 165">
              <a:extLst>
                <a:ext uri="{FF2B5EF4-FFF2-40B4-BE49-F238E27FC236}">
                  <a16:creationId xmlns:a16="http://schemas.microsoft.com/office/drawing/2014/main" id="{042F85EC-4909-4F2D-9303-B22DDCE7DC29}"/>
                </a:ext>
              </a:extLst>
            </p:cNvPr>
            <p:cNvSpPr txBox="1"/>
            <p:nvPr/>
          </p:nvSpPr>
          <p:spPr>
            <a:xfrm>
              <a:off x="5350926" y="2150419"/>
              <a:ext cx="1022003" cy="230832"/>
            </a:xfrm>
            <a:prstGeom prst="rect">
              <a:avLst/>
            </a:prstGeom>
            <a:noFill/>
          </p:spPr>
          <p:txBody>
            <a:bodyPr wrap="square" rtlCol="0">
              <a:spAutoFit/>
            </a:bodyPr>
            <a:lstStyle/>
            <a:p>
              <a:r>
                <a:rPr lang="ja-JP" altLang="en-US" sz="900" dirty="0">
                  <a:solidFill>
                    <a:schemeClr val="accent2"/>
                  </a:solidFill>
                  <a:latin typeface="+mn-ea"/>
                  <a:ea typeface="+mn-ea"/>
                </a:rPr>
                <a:t>マウスカーソル</a:t>
              </a:r>
              <a:endParaRPr lang="en-US" altLang="ja-JP" sz="900" dirty="0">
                <a:solidFill>
                  <a:schemeClr val="accent2"/>
                </a:solidFill>
                <a:latin typeface="+mn-ea"/>
                <a:ea typeface="+mn-ea"/>
              </a:endParaRPr>
            </a:p>
          </p:txBody>
        </p:sp>
        <p:sp>
          <p:nvSpPr>
            <p:cNvPr id="167" name="四角形: 角を丸くする 66">
              <a:extLst>
                <a:ext uri="{FF2B5EF4-FFF2-40B4-BE49-F238E27FC236}">
                  <a16:creationId xmlns:a16="http://schemas.microsoft.com/office/drawing/2014/main" id="{7AE6AC0B-DCFA-41CF-BD4C-D94EF1B103E2}"/>
                </a:ext>
              </a:extLst>
            </p:cNvPr>
            <p:cNvSpPr/>
            <p:nvPr/>
          </p:nvSpPr>
          <p:spPr>
            <a:xfrm>
              <a:off x="5247954" y="931022"/>
              <a:ext cx="2616892" cy="1546709"/>
            </a:xfrm>
            <a:prstGeom prst="roundRect">
              <a:avLst>
                <a:gd name="adj" fmla="val 2013"/>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68" name="図 167">
              <a:extLst>
                <a:ext uri="{FF2B5EF4-FFF2-40B4-BE49-F238E27FC236}">
                  <a16:creationId xmlns:a16="http://schemas.microsoft.com/office/drawing/2014/main" id="{5438450A-C78E-4E7B-B84C-D6ECE85FE492}"/>
                </a:ext>
              </a:extLst>
            </p:cNvPr>
            <p:cNvPicPr>
              <a:picLocks noChangeAspect="1"/>
            </p:cNvPicPr>
            <p:nvPr/>
          </p:nvPicPr>
          <p:blipFill>
            <a:blip r:embed="rId20"/>
            <a:stretch>
              <a:fillRect/>
            </a:stretch>
          </p:blipFill>
          <p:spPr>
            <a:xfrm>
              <a:off x="6110068" y="1281100"/>
              <a:ext cx="351282" cy="351282"/>
            </a:xfrm>
            <a:prstGeom prst="rect">
              <a:avLst/>
            </a:prstGeom>
            <a:effectLst>
              <a:glow rad="38100">
                <a:schemeClr val="bg1">
                  <a:alpha val="63000"/>
                </a:schemeClr>
              </a:glow>
            </a:effectLst>
          </p:spPr>
        </p:pic>
        <p:sp>
          <p:nvSpPr>
            <p:cNvPr id="169" name="テキスト ボックス 168">
              <a:extLst>
                <a:ext uri="{FF2B5EF4-FFF2-40B4-BE49-F238E27FC236}">
                  <a16:creationId xmlns:a16="http://schemas.microsoft.com/office/drawing/2014/main" id="{7FCBA3DB-A8E1-47F8-B55F-EAB8A10D6511}"/>
                </a:ext>
              </a:extLst>
            </p:cNvPr>
            <p:cNvSpPr txBox="1"/>
            <p:nvPr/>
          </p:nvSpPr>
          <p:spPr>
            <a:xfrm>
              <a:off x="6277206" y="1358608"/>
              <a:ext cx="933924" cy="246221"/>
            </a:xfrm>
            <a:prstGeom prst="rect">
              <a:avLst/>
            </a:prstGeom>
            <a:noFill/>
          </p:spPr>
          <p:txBody>
            <a:bodyPr wrap="square" rtlCol="0">
              <a:spAutoFit/>
            </a:bodyPr>
            <a:lstStyle/>
            <a:p>
              <a:r>
                <a:rPr lang="ja-JP" altLang="en-US" sz="1000" dirty="0">
                  <a:ln>
                    <a:solidFill>
                      <a:schemeClr val="bg1"/>
                    </a:solidFill>
                  </a:ln>
                  <a:solidFill>
                    <a:schemeClr val="accent2"/>
                  </a:solidFill>
                  <a:latin typeface="+mn-ea"/>
                  <a:ea typeface="+mn-ea"/>
                </a:rPr>
                <a:t>マーカー</a:t>
              </a:r>
              <a:r>
                <a:rPr lang="en-US" altLang="ja-JP" sz="1000" dirty="0">
                  <a:ln>
                    <a:solidFill>
                      <a:schemeClr val="bg1"/>
                    </a:solidFill>
                  </a:ln>
                  <a:solidFill>
                    <a:schemeClr val="accent2"/>
                  </a:solidFill>
                  <a:latin typeface="+mn-ea"/>
                  <a:ea typeface="+mn-ea"/>
                </a:rPr>
                <a:t>2</a:t>
              </a:r>
            </a:p>
          </p:txBody>
        </p:sp>
        <p:pic>
          <p:nvPicPr>
            <p:cNvPr id="170" name="図 169">
              <a:extLst>
                <a:ext uri="{FF2B5EF4-FFF2-40B4-BE49-F238E27FC236}">
                  <a16:creationId xmlns:a16="http://schemas.microsoft.com/office/drawing/2014/main" id="{CE993FF0-BC15-4AE6-9218-8D373D948135}"/>
                </a:ext>
              </a:extLst>
            </p:cNvPr>
            <p:cNvPicPr>
              <a:picLocks noChangeAspect="1"/>
            </p:cNvPicPr>
            <p:nvPr/>
          </p:nvPicPr>
          <p:blipFill>
            <a:blip r:embed="rId21"/>
            <a:stretch>
              <a:fillRect/>
            </a:stretch>
          </p:blipFill>
          <p:spPr>
            <a:xfrm>
              <a:off x="6466627" y="1554146"/>
              <a:ext cx="351282" cy="351282"/>
            </a:xfrm>
            <a:prstGeom prst="rect">
              <a:avLst/>
            </a:prstGeom>
            <a:effectLst>
              <a:glow rad="38100">
                <a:schemeClr val="bg1">
                  <a:alpha val="63000"/>
                </a:schemeClr>
              </a:glow>
            </a:effectLst>
          </p:spPr>
        </p:pic>
        <p:pic>
          <p:nvPicPr>
            <p:cNvPr id="171" name="図 170">
              <a:extLst>
                <a:ext uri="{FF2B5EF4-FFF2-40B4-BE49-F238E27FC236}">
                  <a16:creationId xmlns:a16="http://schemas.microsoft.com/office/drawing/2014/main" id="{786637AB-F5C3-431E-AB72-BDA1283BB335}"/>
                </a:ext>
              </a:extLst>
            </p:cNvPr>
            <p:cNvPicPr>
              <a:picLocks noChangeAspect="1"/>
            </p:cNvPicPr>
            <p:nvPr/>
          </p:nvPicPr>
          <p:blipFill>
            <a:blip r:embed="rId22"/>
            <a:stretch>
              <a:fillRect/>
            </a:stretch>
          </p:blipFill>
          <p:spPr>
            <a:xfrm>
              <a:off x="7162783" y="1522271"/>
              <a:ext cx="351282" cy="351282"/>
            </a:xfrm>
            <a:prstGeom prst="rect">
              <a:avLst/>
            </a:prstGeom>
            <a:effectLst>
              <a:glow rad="38100">
                <a:schemeClr val="bg1">
                  <a:alpha val="63000"/>
                </a:schemeClr>
              </a:glow>
            </a:effectLst>
          </p:spPr>
        </p:pic>
      </p:grpSp>
      <p:pic>
        <p:nvPicPr>
          <p:cNvPr id="172" name="図 171">
            <a:extLst>
              <a:ext uri="{FF2B5EF4-FFF2-40B4-BE49-F238E27FC236}">
                <a16:creationId xmlns:a16="http://schemas.microsoft.com/office/drawing/2014/main" id="{6811A5E1-0856-464B-9026-9886794313CC}"/>
              </a:ext>
            </a:extLst>
          </p:cNvPr>
          <p:cNvPicPr>
            <a:picLocks noChangeAspect="1"/>
          </p:cNvPicPr>
          <p:nvPr/>
        </p:nvPicPr>
        <p:blipFill>
          <a:blip r:embed="rId23"/>
          <a:stretch>
            <a:fillRect/>
          </a:stretch>
        </p:blipFill>
        <p:spPr>
          <a:xfrm>
            <a:off x="6804745" y="2429827"/>
            <a:ext cx="3112759" cy="1003221"/>
          </a:xfrm>
          <a:prstGeom prst="rect">
            <a:avLst/>
          </a:prstGeom>
        </p:spPr>
      </p:pic>
      <p:cxnSp>
        <p:nvCxnSpPr>
          <p:cNvPr id="173" name="直線コネクタ 172">
            <a:extLst>
              <a:ext uri="{FF2B5EF4-FFF2-40B4-BE49-F238E27FC236}">
                <a16:creationId xmlns:a16="http://schemas.microsoft.com/office/drawing/2014/main" id="{588487CB-1F3B-42E9-B6ED-23936D8048E9}"/>
              </a:ext>
            </a:extLst>
          </p:cNvPr>
          <p:cNvCxnSpPr>
            <a:cxnSpLocks/>
          </p:cNvCxnSpPr>
          <p:nvPr/>
        </p:nvCxnSpPr>
        <p:spPr>
          <a:xfrm>
            <a:off x="6736730" y="896040"/>
            <a:ext cx="0" cy="2937602"/>
          </a:xfrm>
          <a:prstGeom prst="line">
            <a:avLst/>
          </a:prstGeom>
        </p:spPr>
        <p:style>
          <a:lnRef idx="3">
            <a:schemeClr val="accent1"/>
          </a:lnRef>
          <a:fillRef idx="0">
            <a:schemeClr val="accent1"/>
          </a:fillRef>
          <a:effectRef idx="2">
            <a:schemeClr val="accent1"/>
          </a:effectRef>
          <a:fontRef idx="minor">
            <a:schemeClr val="tx1"/>
          </a:fontRef>
        </p:style>
      </p:cxnSp>
      <p:sp>
        <p:nvSpPr>
          <p:cNvPr id="174" name="テキスト ボックス 173">
            <a:extLst>
              <a:ext uri="{FF2B5EF4-FFF2-40B4-BE49-F238E27FC236}">
                <a16:creationId xmlns:a16="http://schemas.microsoft.com/office/drawing/2014/main" id="{E2156F70-3035-4A43-B6EE-03941C78B46D}"/>
              </a:ext>
            </a:extLst>
          </p:cNvPr>
          <p:cNvSpPr txBox="1"/>
          <p:nvPr/>
        </p:nvSpPr>
        <p:spPr>
          <a:xfrm>
            <a:off x="6754078" y="817373"/>
            <a:ext cx="3342332" cy="507831"/>
          </a:xfrm>
          <a:prstGeom prst="rect">
            <a:avLst/>
          </a:prstGeom>
          <a:noFill/>
        </p:spPr>
        <p:txBody>
          <a:bodyPr wrap="square" rtlCol="0">
            <a:spAutoFit/>
          </a:bodyPr>
          <a:lstStyle/>
          <a:p>
            <a:r>
              <a:rPr lang="ja-JP" altLang="en-US" sz="900" dirty="0">
                <a:latin typeface="+mn-ea"/>
                <a:ea typeface="+mn-ea"/>
              </a:rPr>
              <a:t>　実際試走会１で計測した値は下図のようになった。上図が手前で、下図が奥でカラーブロックの色を判定したものになっており、両図とも近い</a:t>
            </a:r>
            <a:r>
              <a:rPr lang="en-US" altLang="ja-JP" sz="900" dirty="0">
                <a:latin typeface="+mn-ea"/>
                <a:ea typeface="+mn-ea"/>
              </a:rPr>
              <a:t>H</a:t>
            </a:r>
            <a:r>
              <a:rPr lang="ja-JP" altLang="en-US" sz="900" dirty="0">
                <a:latin typeface="+mn-ea"/>
                <a:ea typeface="+mn-ea"/>
              </a:rPr>
              <a:t>の値が出ているのがわかる。</a:t>
            </a:r>
            <a:endParaRPr lang="en-US" altLang="ja-JP" sz="900" dirty="0">
              <a:latin typeface="+mn-ea"/>
              <a:ea typeface="+mn-ea"/>
            </a:endParaRPr>
          </a:p>
        </p:txBody>
      </p:sp>
      <p:sp>
        <p:nvSpPr>
          <p:cNvPr id="175" name="テキスト ボックス 174">
            <a:extLst>
              <a:ext uri="{FF2B5EF4-FFF2-40B4-BE49-F238E27FC236}">
                <a16:creationId xmlns:a16="http://schemas.microsoft.com/office/drawing/2014/main" id="{C0B080EC-C4EA-4A92-82C8-9321D8659793}"/>
              </a:ext>
            </a:extLst>
          </p:cNvPr>
          <p:cNvSpPr txBox="1"/>
          <p:nvPr/>
        </p:nvSpPr>
        <p:spPr>
          <a:xfrm>
            <a:off x="6878598" y="2220192"/>
            <a:ext cx="3154894"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4-3</a:t>
            </a:r>
            <a:r>
              <a:rPr lang="ja-JP" altLang="en-US" sz="900" dirty="0">
                <a:latin typeface="+mn-ea"/>
                <a:ea typeface="+mn-ea"/>
              </a:rPr>
              <a:t> 近場でカラーブロックの色判定をおこなった結果</a:t>
            </a:r>
            <a:endParaRPr lang="en-US" altLang="ja-JP" sz="900" dirty="0">
              <a:latin typeface="+mn-ea"/>
              <a:ea typeface="+mn-ea"/>
            </a:endParaRPr>
          </a:p>
        </p:txBody>
      </p:sp>
      <p:sp>
        <p:nvSpPr>
          <p:cNvPr id="176" name="テキスト ボックス 175">
            <a:extLst>
              <a:ext uri="{FF2B5EF4-FFF2-40B4-BE49-F238E27FC236}">
                <a16:creationId xmlns:a16="http://schemas.microsoft.com/office/drawing/2014/main" id="{8B19E4A2-DFE5-4487-9BE6-1F8912BC4BB8}"/>
              </a:ext>
            </a:extLst>
          </p:cNvPr>
          <p:cNvSpPr txBox="1"/>
          <p:nvPr/>
        </p:nvSpPr>
        <p:spPr>
          <a:xfrm>
            <a:off x="6878598" y="3387933"/>
            <a:ext cx="3154894"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4-4</a:t>
            </a:r>
            <a:r>
              <a:rPr lang="ja-JP" altLang="en-US" sz="900" dirty="0">
                <a:latin typeface="+mn-ea"/>
                <a:ea typeface="+mn-ea"/>
              </a:rPr>
              <a:t> 奥でカラーブロックの色判定をおこなった結果</a:t>
            </a:r>
            <a:endParaRPr lang="en-US" altLang="ja-JP" sz="900" dirty="0">
              <a:latin typeface="+mn-ea"/>
              <a:ea typeface="+mn-ea"/>
            </a:endParaRPr>
          </a:p>
        </p:txBody>
      </p:sp>
      <p:sp>
        <p:nvSpPr>
          <p:cNvPr id="180" name="四角形: 角を丸くする 179">
            <a:extLst>
              <a:ext uri="{FF2B5EF4-FFF2-40B4-BE49-F238E27FC236}">
                <a16:creationId xmlns:a16="http://schemas.microsoft.com/office/drawing/2014/main" id="{6C5CC992-AB87-409A-9927-4A4127FF4CD0}"/>
              </a:ext>
            </a:extLst>
          </p:cNvPr>
          <p:cNvSpPr/>
          <p:nvPr/>
        </p:nvSpPr>
        <p:spPr>
          <a:xfrm>
            <a:off x="6435835" y="77150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13</a:t>
            </a:r>
            <a:endParaRPr kumimoji="1" lang="ja-JP" altLang="en-US" sz="900" b="1" dirty="0">
              <a:solidFill>
                <a:schemeClr val="accent3">
                  <a:lumMod val="50000"/>
                </a:schemeClr>
              </a:solidFill>
            </a:endParaRPr>
          </a:p>
        </p:txBody>
      </p:sp>
      <p:sp>
        <p:nvSpPr>
          <p:cNvPr id="181" name="四角形: 角を丸くする 180">
            <a:extLst>
              <a:ext uri="{FF2B5EF4-FFF2-40B4-BE49-F238E27FC236}">
                <a16:creationId xmlns:a16="http://schemas.microsoft.com/office/drawing/2014/main" id="{1016B5AD-1EF5-4272-9F7E-D86884444B95}"/>
              </a:ext>
            </a:extLst>
          </p:cNvPr>
          <p:cNvSpPr/>
          <p:nvPr/>
        </p:nvSpPr>
        <p:spPr>
          <a:xfrm>
            <a:off x="10062061" y="819297"/>
            <a:ext cx="2573126" cy="3183931"/>
          </a:xfrm>
          <a:prstGeom prst="roundRect">
            <a:avLst>
              <a:gd name="adj" fmla="val 39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2" name="テキスト ボックス 181">
            <a:extLst>
              <a:ext uri="{FF2B5EF4-FFF2-40B4-BE49-F238E27FC236}">
                <a16:creationId xmlns:a16="http://schemas.microsoft.com/office/drawing/2014/main" id="{4671A835-FE19-4DBA-AC21-5E9494727445}"/>
              </a:ext>
            </a:extLst>
          </p:cNvPr>
          <p:cNvSpPr txBox="1"/>
          <p:nvPr/>
        </p:nvSpPr>
        <p:spPr>
          <a:xfrm>
            <a:off x="10119457" y="769992"/>
            <a:ext cx="1315680" cy="246221"/>
          </a:xfrm>
          <a:prstGeom prst="rect">
            <a:avLst/>
          </a:prstGeom>
          <a:solidFill>
            <a:schemeClr val="bg1"/>
          </a:solidFill>
        </p:spPr>
        <p:txBody>
          <a:bodyPr wrap="none" rtlCol="0">
            <a:noAutofit/>
          </a:bodyPr>
          <a:lstStyle/>
          <a:p>
            <a:r>
              <a:rPr lang="en-US" altLang="ja-JP" sz="1000" b="1" u="sng" dirty="0">
                <a:latin typeface="+mn-ea"/>
                <a:ea typeface="+mn-ea"/>
              </a:rPr>
              <a:t>4-1-3.</a:t>
            </a:r>
            <a:r>
              <a:rPr lang="ja-JP" altLang="en-US" sz="1000" b="1" u="sng" dirty="0">
                <a:latin typeface="+mn-ea"/>
                <a:ea typeface="+mn-ea"/>
              </a:rPr>
              <a:t>ブロック移動</a:t>
            </a:r>
          </a:p>
        </p:txBody>
      </p:sp>
      <p:sp>
        <p:nvSpPr>
          <p:cNvPr id="183" name="テキスト ボックス 182">
            <a:extLst>
              <a:ext uri="{FF2B5EF4-FFF2-40B4-BE49-F238E27FC236}">
                <a16:creationId xmlns:a16="http://schemas.microsoft.com/office/drawing/2014/main" id="{DD984A8C-2BE3-4066-A23E-DACC82E6E414}"/>
              </a:ext>
            </a:extLst>
          </p:cNvPr>
          <p:cNvSpPr txBox="1"/>
          <p:nvPr/>
        </p:nvSpPr>
        <p:spPr>
          <a:xfrm>
            <a:off x="10054017" y="935423"/>
            <a:ext cx="2691831" cy="1338828"/>
          </a:xfrm>
          <a:prstGeom prst="rect">
            <a:avLst/>
          </a:prstGeom>
          <a:noFill/>
        </p:spPr>
        <p:txBody>
          <a:bodyPr wrap="square" rtlCol="0">
            <a:spAutoFit/>
          </a:bodyPr>
          <a:lstStyle/>
          <a:p>
            <a:r>
              <a:rPr lang="ja-JP" altLang="en-US" sz="900" b="1" u="sng" dirty="0">
                <a:latin typeface="+mn-ea"/>
                <a:ea typeface="+mn-ea"/>
              </a:rPr>
              <a:t>制御戦略：</a:t>
            </a:r>
            <a:r>
              <a:rPr lang="ja-JP" altLang="en-US" sz="900" dirty="0">
                <a:latin typeface="+mn-ea"/>
                <a:ea typeface="+mn-ea"/>
              </a:rPr>
              <a:t>ブロック移動で必要な動作は「</a:t>
            </a:r>
            <a:r>
              <a:rPr lang="en-US" altLang="ja-JP" sz="900" dirty="0">
                <a:latin typeface="+mn-ea"/>
                <a:ea typeface="+mn-ea"/>
              </a:rPr>
              <a:t>2-3.</a:t>
            </a:r>
            <a:r>
              <a:rPr lang="ja-JP" altLang="en-US" sz="900" dirty="0">
                <a:latin typeface="+mn-ea"/>
                <a:ea typeface="+mn-ea"/>
              </a:rPr>
              <a:t>走行体の動作定義」のブロック持ち移動命令で定義されている。ノード間移動命令と分けて定義しているのは、通常の移動方法では方向転換時にブロックを保持することができず、離れていってしまうためである。そのため、ブロックを持っているときの方向転換</a:t>
            </a:r>
            <a:r>
              <a:rPr lang="en-US" altLang="ja-JP" sz="900" dirty="0">
                <a:latin typeface="+mn-ea"/>
                <a:ea typeface="+mn-ea"/>
              </a:rPr>
              <a:t>(</a:t>
            </a:r>
            <a:r>
              <a:rPr lang="ja-JP" altLang="en-US" sz="900" dirty="0">
                <a:latin typeface="+mn-ea"/>
                <a:ea typeface="+mn-ea"/>
              </a:rPr>
              <a:t>ブロック移動準備命令、ブロック持ち移動命令</a:t>
            </a:r>
            <a:r>
              <a:rPr lang="en-US" altLang="ja-JP" sz="900" dirty="0">
                <a:latin typeface="+mn-ea"/>
                <a:ea typeface="+mn-ea"/>
              </a:rPr>
              <a:t>)</a:t>
            </a:r>
            <a:r>
              <a:rPr lang="ja-JP" altLang="en-US" sz="900" dirty="0">
                <a:latin typeface="+mn-ea"/>
                <a:ea typeface="+mn-ea"/>
              </a:rPr>
              <a:t>はブロックが離れていかないよう片方の車輪を止めて回転を行う。</a:t>
            </a:r>
          </a:p>
        </p:txBody>
      </p:sp>
      <p:sp>
        <p:nvSpPr>
          <p:cNvPr id="184" name="四角形: 角を丸くする 183">
            <a:extLst>
              <a:ext uri="{FF2B5EF4-FFF2-40B4-BE49-F238E27FC236}">
                <a16:creationId xmlns:a16="http://schemas.microsoft.com/office/drawing/2014/main" id="{AEA5A599-A86E-4495-A67F-AF85C3DB27CE}"/>
              </a:ext>
            </a:extLst>
          </p:cNvPr>
          <p:cNvSpPr/>
          <p:nvPr/>
        </p:nvSpPr>
        <p:spPr>
          <a:xfrm>
            <a:off x="11529209" y="76555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9</a:t>
            </a:r>
            <a:endParaRPr kumimoji="1" lang="ja-JP" altLang="en-US" sz="900" b="1" dirty="0">
              <a:solidFill>
                <a:schemeClr val="accent3">
                  <a:lumMod val="50000"/>
                </a:schemeClr>
              </a:solidFill>
            </a:endParaRPr>
          </a:p>
        </p:txBody>
      </p:sp>
      <p:pic>
        <p:nvPicPr>
          <p:cNvPr id="185" name="図 184">
            <a:extLst>
              <a:ext uri="{FF2B5EF4-FFF2-40B4-BE49-F238E27FC236}">
                <a16:creationId xmlns:a16="http://schemas.microsoft.com/office/drawing/2014/main" id="{BD4B798C-DED2-4C37-B337-BA83FCB4B9AA}"/>
              </a:ext>
            </a:extLst>
          </p:cNvPr>
          <p:cNvPicPr>
            <a:picLocks noChangeAspect="1"/>
          </p:cNvPicPr>
          <p:nvPr/>
        </p:nvPicPr>
        <p:blipFill>
          <a:blip r:embed="rId24"/>
          <a:stretch>
            <a:fillRect/>
          </a:stretch>
        </p:blipFill>
        <p:spPr>
          <a:xfrm>
            <a:off x="10242102" y="2288630"/>
            <a:ext cx="2089497" cy="1333722"/>
          </a:xfrm>
          <a:prstGeom prst="rect">
            <a:avLst/>
          </a:prstGeom>
        </p:spPr>
      </p:pic>
      <p:sp>
        <p:nvSpPr>
          <p:cNvPr id="186" name="テキスト ボックス 185">
            <a:extLst>
              <a:ext uri="{FF2B5EF4-FFF2-40B4-BE49-F238E27FC236}">
                <a16:creationId xmlns:a16="http://schemas.microsoft.com/office/drawing/2014/main" id="{25993C07-4A7F-4294-B3AD-5FABF7E22F14}"/>
              </a:ext>
            </a:extLst>
          </p:cNvPr>
          <p:cNvSpPr txBox="1"/>
          <p:nvPr/>
        </p:nvSpPr>
        <p:spPr>
          <a:xfrm>
            <a:off x="10210451" y="3571978"/>
            <a:ext cx="2212639" cy="3693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4-5</a:t>
            </a:r>
            <a:r>
              <a:rPr lang="ja-JP" altLang="en-US" sz="900" dirty="0">
                <a:latin typeface="+mn-ea"/>
                <a:ea typeface="+mn-ea"/>
              </a:rPr>
              <a:t>　ブロック持ちと持っていない時での方向転換動作の違い</a:t>
            </a:r>
            <a:endParaRPr lang="en-US" altLang="ja-JP" sz="900" dirty="0">
              <a:latin typeface="+mn-ea"/>
              <a:ea typeface="+mn-ea"/>
            </a:endParaRPr>
          </a:p>
        </p:txBody>
      </p:sp>
      <p:sp>
        <p:nvSpPr>
          <p:cNvPr id="187" name="テキスト ボックス 186">
            <a:extLst>
              <a:ext uri="{FF2B5EF4-FFF2-40B4-BE49-F238E27FC236}">
                <a16:creationId xmlns:a16="http://schemas.microsoft.com/office/drawing/2014/main" id="{C1BC7E15-F507-4AF9-BBBC-AD04B3F5A253}"/>
              </a:ext>
            </a:extLst>
          </p:cNvPr>
          <p:cNvSpPr txBox="1"/>
          <p:nvPr/>
        </p:nvSpPr>
        <p:spPr>
          <a:xfrm>
            <a:off x="6689459" y="3532041"/>
            <a:ext cx="3316986" cy="461665"/>
          </a:xfrm>
          <a:prstGeom prst="rect">
            <a:avLst/>
          </a:prstGeom>
          <a:noFill/>
        </p:spPr>
        <p:txBody>
          <a:bodyPr wrap="square" rtlCol="0">
            <a:spAutoFit/>
          </a:bodyPr>
          <a:lstStyle/>
          <a:p>
            <a:r>
              <a:rPr lang="en-US" altLang="ja-JP" sz="800" dirty="0">
                <a:latin typeface="+mn-ea"/>
                <a:ea typeface="+mn-ea"/>
              </a:rPr>
              <a:t>*</a:t>
            </a:r>
            <a:r>
              <a:rPr lang="ja-JP" altLang="en-US" sz="800" dirty="0">
                <a:latin typeface="+mn-ea"/>
                <a:ea typeface="+mn-ea"/>
              </a:rPr>
              <a:t>マーカーの色は赤色マーカーを１つ目ブロックに、緑色マーカーを２つ目ブロックに</a:t>
            </a:r>
            <a:r>
              <a:rPr lang="ja-JP" altLang="en-US" sz="800" dirty="0" err="1">
                <a:latin typeface="+mn-ea"/>
                <a:ea typeface="+mn-ea"/>
              </a:rPr>
              <a:t>、、、</a:t>
            </a:r>
            <a:r>
              <a:rPr lang="ja-JP" altLang="en-US" sz="800" dirty="0">
                <a:latin typeface="+mn-ea"/>
                <a:ea typeface="+mn-ea"/>
              </a:rPr>
              <a:t>と識別に使っているだけで、赤色マーカーを赤ブロックに置かないといけないというわけではありません。</a:t>
            </a:r>
            <a:endParaRPr lang="en-US" altLang="ja-JP" sz="800" dirty="0">
              <a:latin typeface="+mn-ea"/>
              <a:ea typeface="+mn-ea"/>
            </a:endParaRPr>
          </a:p>
        </p:txBody>
      </p:sp>
      <p:sp>
        <p:nvSpPr>
          <p:cNvPr id="45" name="テキスト ボックス 44">
            <a:extLst>
              <a:ext uri="{FF2B5EF4-FFF2-40B4-BE49-F238E27FC236}">
                <a16:creationId xmlns:a16="http://schemas.microsoft.com/office/drawing/2014/main" id="{B2C20478-BBBA-49B5-A297-00286EC9E8CD}"/>
              </a:ext>
            </a:extLst>
          </p:cNvPr>
          <p:cNvSpPr txBox="1"/>
          <p:nvPr/>
        </p:nvSpPr>
        <p:spPr>
          <a:xfrm>
            <a:off x="3066454" y="4259461"/>
            <a:ext cx="2919940" cy="507831"/>
          </a:xfrm>
          <a:prstGeom prst="rect">
            <a:avLst/>
          </a:prstGeom>
          <a:noFill/>
        </p:spPr>
        <p:txBody>
          <a:bodyPr wrap="square" rtlCol="0">
            <a:spAutoFit/>
          </a:bodyPr>
          <a:lstStyle/>
          <a:p>
            <a:r>
              <a:rPr lang="ja-JP" altLang="en-US" sz="900" b="1" u="sng" dirty="0">
                <a:latin typeface="+mn-ea"/>
                <a:ea typeface="+mn-ea"/>
              </a:rPr>
              <a:t>制御戦略：</a:t>
            </a:r>
            <a:r>
              <a:rPr lang="ja-JP" altLang="en-US" sz="900" dirty="0">
                <a:latin typeface="+mn-ea"/>
                <a:ea typeface="+mn-ea"/>
              </a:rPr>
              <a:t>課題となる数字は事前に公開されているので、事前に読み取ったデータを学習データとした深層学習による数字解析をおこなう。</a:t>
            </a:r>
            <a:endParaRPr lang="en-US" altLang="ja-JP" sz="900" dirty="0">
              <a:latin typeface="+mn-ea"/>
              <a:ea typeface="+mn-ea"/>
            </a:endParaRPr>
          </a:p>
        </p:txBody>
      </p:sp>
      <p:sp>
        <p:nvSpPr>
          <p:cNvPr id="191" name="フリーフォーム: 図形 190">
            <a:extLst>
              <a:ext uri="{FF2B5EF4-FFF2-40B4-BE49-F238E27FC236}">
                <a16:creationId xmlns:a16="http://schemas.microsoft.com/office/drawing/2014/main" id="{2159AB51-FDB4-4968-8F61-0FB20C082B0E}"/>
              </a:ext>
            </a:extLst>
          </p:cNvPr>
          <p:cNvSpPr/>
          <p:nvPr/>
        </p:nvSpPr>
        <p:spPr>
          <a:xfrm>
            <a:off x="111411" y="849636"/>
            <a:ext cx="3773581" cy="8650325"/>
          </a:xfrm>
          <a:custGeom>
            <a:avLst/>
            <a:gdLst>
              <a:gd name="connsiteX0" fmla="*/ 12399 w 3773581"/>
              <a:gd name="connsiteY0" fmla="*/ 0 h 8650325"/>
              <a:gd name="connsiteX1" fmla="*/ 3761182 w 3773581"/>
              <a:gd name="connsiteY1" fmla="*/ 0 h 8650325"/>
              <a:gd name="connsiteX2" fmla="*/ 3773581 w 3773581"/>
              <a:gd name="connsiteY2" fmla="*/ 12399 h 8650325"/>
              <a:gd name="connsiteX3" fmla="*/ 3773581 w 3773581"/>
              <a:gd name="connsiteY3" fmla="*/ 3126499 h 8650325"/>
              <a:gd name="connsiteX4" fmla="*/ 3761182 w 3773581"/>
              <a:gd name="connsiteY4" fmla="*/ 3138898 h 8650325"/>
              <a:gd name="connsiteX5" fmla="*/ 2783927 w 3773581"/>
              <a:gd name="connsiteY5" fmla="*/ 3138898 h 8650325"/>
              <a:gd name="connsiteX6" fmla="*/ 2783927 w 3773581"/>
              <a:gd name="connsiteY6" fmla="*/ 8639334 h 8650325"/>
              <a:gd name="connsiteX7" fmla="*/ 2772936 w 3773581"/>
              <a:gd name="connsiteY7" fmla="*/ 8650325 h 8650325"/>
              <a:gd name="connsiteX8" fmla="*/ 12383 w 3773581"/>
              <a:gd name="connsiteY8" fmla="*/ 8650325 h 8650325"/>
              <a:gd name="connsiteX9" fmla="*/ 1392 w 3773581"/>
              <a:gd name="connsiteY9" fmla="*/ 8639334 h 8650325"/>
              <a:gd name="connsiteX10" fmla="*/ 1392 w 3773581"/>
              <a:gd name="connsiteY10" fmla="*/ 3129860 h 8650325"/>
              <a:gd name="connsiteX11" fmla="*/ 0 w 3773581"/>
              <a:gd name="connsiteY11" fmla="*/ 3126499 h 8650325"/>
              <a:gd name="connsiteX12" fmla="*/ 0 w 3773581"/>
              <a:gd name="connsiteY12" fmla="*/ 12399 h 8650325"/>
              <a:gd name="connsiteX13" fmla="*/ 12399 w 3773581"/>
              <a:gd name="connsiteY13" fmla="*/ 0 h 86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581" h="8650325">
                <a:moveTo>
                  <a:pt x="12399" y="0"/>
                </a:moveTo>
                <a:lnTo>
                  <a:pt x="3761182" y="0"/>
                </a:lnTo>
                <a:cubicBezTo>
                  <a:pt x="3768030" y="0"/>
                  <a:pt x="3773581" y="5551"/>
                  <a:pt x="3773581" y="12399"/>
                </a:cubicBezTo>
                <a:lnTo>
                  <a:pt x="3773581" y="3126499"/>
                </a:lnTo>
                <a:cubicBezTo>
                  <a:pt x="3773581" y="3133347"/>
                  <a:pt x="3768030" y="3138898"/>
                  <a:pt x="3761182" y="3138898"/>
                </a:cubicBezTo>
                <a:lnTo>
                  <a:pt x="2783927" y="3138898"/>
                </a:lnTo>
                <a:lnTo>
                  <a:pt x="2783927" y="8639334"/>
                </a:lnTo>
                <a:cubicBezTo>
                  <a:pt x="2783927" y="8645404"/>
                  <a:pt x="2779006" y="8650325"/>
                  <a:pt x="2772936" y="8650325"/>
                </a:cubicBezTo>
                <a:lnTo>
                  <a:pt x="12383" y="8650325"/>
                </a:lnTo>
                <a:cubicBezTo>
                  <a:pt x="6313" y="8650325"/>
                  <a:pt x="1392" y="8645404"/>
                  <a:pt x="1392" y="8639334"/>
                </a:cubicBezTo>
                <a:lnTo>
                  <a:pt x="1392" y="3129860"/>
                </a:lnTo>
                <a:lnTo>
                  <a:pt x="0" y="3126499"/>
                </a:lnTo>
                <a:lnTo>
                  <a:pt x="0" y="12399"/>
                </a:lnTo>
                <a:cubicBezTo>
                  <a:pt x="0" y="5551"/>
                  <a:pt x="5551" y="0"/>
                  <a:pt x="12399" y="0"/>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1" name="正方形/長方形 20">
            <a:extLst>
              <a:ext uri="{FF2B5EF4-FFF2-40B4-BE49-F238E27FC236}">
                <a16:creationId xmlns:a16="http://schemas.microsoft.com/office/drawing/2014/main" id="{8DCF401D-81EB-4BBE-A4C1-33118621D86F}"/>
              </a:ext>
            </a:extLst>
          </p:cNvPr>
          <p:cNvSpPr/>
          <p:nvPr/>
        </p:nvSpPr>
        <p:spPr>
          <a:xfrm>
            <a:off x="86329" y="4210994"/>
            <a:ext cx="2808192" cy="369332"/>
          </a:xfrm>
          <a:prstGeom prst="rect">
            <a:avLst/>
          </a:prstGeom>
        </p:spPr>
        <p:txBody>
          <a:bodyPr wrap="square">
            <a:spAutoFit/>
          </a:bodyPr>
          <a:lstStyle/>
          <a:p>
            <a:r>
              <a:rPr lang="en-US" altLang="ja-JP" sz="900" dirty="0" err="1">
                <a:latin typeface="+mn-ea"/>
                <a:ea typeface="+mn-ea"/>
              </a:rPr>
              <a:t>Δx</a:t>
            </a:r>
            <a:r>
              <a:rPr lang="en-US" altLang="ja-JP" sz="900" dirty="0">
                <a:latin typeface="+mn-ea"/>
                <a:ea typeface="+mn-ea"/>
              </a:rPr>
              <a:t> = x2 – x1</a:t>
            </a:r>
            <a:r>
              <a:rPr lang="ja-JP" altLang="en-US" sz="900" dirty="0" err="1">
                <a:latin typeface="+mn-ea"/>
                <a:ea typeface="+mn-ea"/>
              </a:rPr>
              <a:t>、</a:t>
            </a:r>
            <a:r>
              <a:rPr lang="en-US" altLang="ja-JP" sz="900" dirty="0" err="1">
                <a:latin typeface="+mn-ea"/>
                <a:ea typeface="+mn-ea"/>
              </a:rPr>
              <a:t>Δy</a:t>
            </a:r>
            <a:r>
              <a:rPr lang="en-US" altLang="ja-JP" sz="900" dirty="0">
                <a:latin typeface="+mn-ea"/>
                <a:ea typeface="+mn-ea"/>
              </a:rPr>
              <a:t> = y2 – y1</a:t>
            </a:r>
            <a:r>
              <a:rPr lang="ja-JP" altLang="en-US" sz="900" dirty="0">
                <a:latin typeface="+mn-ea"/>
                <a:ea typeface="+mn-ea"/>
              </a:rPr>
              <a:t>とし下図のように場合分けで計算する。</a:t>
            </a:r>
          </a:p>
        </p:txBody>
      </p:sp>
      <p:sp>
        <p:nvSpPr>
          <p:cNvPr id="30" name="正方形/長方形 29">
            <a:extLst>
              <a:ext uri="{FF2B5EF4-FFF2-40B4-BE49-F238E27FC236}">
                <a16:creationId xmlns:a16="http://schemas.microsoft.com/office/drawing/2014/main" id="{515F2CEC-8325-42AC-B811-CF0AAF911DC3}"/>
              </a:ext>
            </a:extLst>
          </p:cNvPr>
          <p:cNvSpPr/>
          <p:nvPr/>
        </p:nvSpPr>
        <p:spPr>
          <a:xfrm>
            <a:off x="165889" y="5790682"/>
            <a:ext cx="2222083" cy="230832"/>
          </a:xfrm>
          <a:prstGeom prst="rect">
            <a:avLst/>
          </a:prstGeom>
        </p:spPr>
        <p:txBody>
          <a:bodyPr wrap="none">
            <a:spAutoFit/>
          </a:bodyPr>
          <a:lstStyle/>
          <a:p>
            <a:r>
              <a:rPr lang="ja-JP" altLang="en-US" sz="900" dirty="0">
                <a:latin typeface="+mn-ea"/>
                <a:ea typeface="+mn-ea"/>
              </a:rPr>
              <a:t>補正角度 </a:t>
            </a:r>
            <a:r>
              <a:rPr lang="en-US" altLang="ja-JP" sz="900" dirty="0">
                <a:latin typeface="+mn-ea"/>
                <a:ea typeface="+mn-ea"/>
              </a:rPr>
              <a:t>= </a:t>
            </a:r>
            <a:r>
              <a:rPr lang="en-US" altLang="ja-JP" sz="900" dirty="0" err="1">
                <a:latin typeface="+mn-ea"/>
                <a:ea typeface="+mn-ea"/>
              </a:rPr>
              <a:t>atan</a:t>
            </a:r>
            <a:r>
              <a:rPr lang="en-US" altLang="ja-JP" sz="900" dirty="0">
                <a:latin typeface="+mn-ea"/>
                <a:ea typeface="+mn-ea"/>
              </a:rPr>
              <a:t>( </a:t>
            </a:r>
            <a:r>
              <a:rPr lang="en-US" altLang="ja-JP" sz="900" dirty="0" err="1">
                <a:latin typeface="+mn-ea"/>
                <a:ea typeface="+mn-ea"/>
              </a:rPr>
              <a:t>Δx</a:t>
            </a:r>
            <a:r>
              <a:rPr lang="en-US" altLang="ja-JP" sz="900" dirty="0">
                <a:latin typeface="+mn-ea"/>
                <a:ea typeface="+mn-ea"/>
              </a:rPr>
              <a:t> / </a:t>
            </a:r>
            <a:r>
              <a:rPr lang="en-US" altLang="ja-JP" sz="900" dirty="0" err="1">
                <a:latin typeface="+mn-ea"/>
                <a:ea typeface="+mn-ea"/>
              </a:rPr>
              <a:t>Δy</a:t>
            </a:r>
            <a:r>
              <a:rPr lang="en-US" altLang="ja-JP" sz="900" dirty="0">
                <a:latin typeface="+mn-ea"/>
                <a:ea typeface="+mn-ea"/>
              </a:rPr>
              <a:t> ) * 180 / </a:t>
            </a:r>
            <a:r>
              <a:rPr lang="en-US" altLang="ja-JP" sz="900" dirty="0">
                <a:latin typeface="+mj-lt"/>
                <a:ea typeface="+mn-ea"/>
              </a:rPr>
              <a:t>π</a:t>
            </a:r>
            <a:endParaRPr lang="ja-JP" altLang="en-US" sz="900" dirty="0">
              <a:latin typeface="+mj-lt"/>
              <a:ea typeface="+mn-ea"/>
            </a:endParaRPr>
          </a:p>
        </p:txBody>
      </p:sp>
      <p:sp>
        <p:nvSpPr>
          <p:cNvPr id="31" name="正方形/長方形 30">
            <a:extLst>
              <a:ext uri="{FF2B5EF4-FFF2-40B4-BE49-F238E27FC236}">
                <a16:creationId xmlns:a16="http://schemas.microsoft.com/office/drawing/2014/main" id="{E2878AEF-76A1-4731-9AE1-B7B8CBA683DF}"/>
              </a:ext>
            </a:extLst>
          </p:cNvPr>
          <p:cNvSpPr/>
          <p:nvPr/>
        </p:nvSpPr>
        <p:spPr>
          <a:xfrm>
            <a:off x="165889" y="6105549"/>
            <a:ext cx="2728632" cy="230832"/>
          </a:xfrm>
          <a:prstGeom prst="rect">
            <a:avLst/>
          </a:prstGeom>
        </p:spPr>
        <p:txBody>
          <a:bodyPr wrap="none">
            <a:spAutoFit/>
          </a:bodyPr>
          <a:lstStyle/>
          <a:p>
            <a:r>
              <a:rPr lang="ja-JP" altLang="en-US" sz="900" dirty="0">
                <a:latin typeface="+mn-ea"/>
                <a:ea typeface="+mn-ea"/>
              </a:rPr>
              <a:t>補正角度 </a:t>
            </a:r>
            <a:r>
              <a:rPr lang="en-US" altLang="ja-JP" sz="900" dirty="0">
                <a:latin typeface="+mn-ea"/>
                <a:ea typeface="+mn-ea"/>
              </a:rPr>
              <a:t>= (</a:t>
            </a:r>
            <a:r>
              <a:rPr lang="en-US" altLang="ja-JP" sz="900" dirty="0" err="1">
                <a:latin typeface="+mn-ea"/>
                <a:ea typeface="+mn-ea"/>
              </a:rPr>
              <a:t>atan</a:t>
            </a:r>
            <a:r>
              <a:rPr lang="en-US" altLang="ja-JP" sz="900" dirty="0">
                <a:latin typeface="+mn-ea"/>
                <a:ea typeface="+mn-ea"/>
              </a:rPr>
              <a:t>( -</a:t>
            </a:r>
            <a:r>
              <a:rPr lang="en-US" altLang="ja-JP" sz="900" dirty="0" err="1">
                <a:latin typeface="+mn-ea"/>
                <a:ea typeface="+mn-ea"/>
              </a:rPr>
              <a:t>Δy</a:t>
            </a:r>
            <a:r>
              <a:rPr lang="en-US" altLang="ja-JP" sz="900" dirty="0">
                <a:latin typeface="+mn-ea"/>
                <a:ea typeface="+mn-ea"/>
              </a:rPr>
              <a:t> / </a:t>
            </a:r>
            <a:r>
              <a:rPr lang="en-US" altLang="ja-JP" sz="900" dirty="0" err="1">
                <a:latin typeface="+mn-ea"/>
                <a:ea typeface="+mn-ea"/>
              </a:rPr>
              <a:t>Δx</a:t>
            </a:r>
            <a:r>
              <a:rPr lang="en-US" altLang="ja-JP" sz="900" dirty="0">
                <a:latin typeface="+mn-ea"/>
                <a:ea typeface="+mn-ea"/>
              </a:rPr>
              <a:t> ) * 180 / </a:t>
            </a:r>
            <a:r>
              <a:rPr lang="en-US" altLang="ja-JP" sz="900" dirty="0">
                <a:latin typeface="+mj-lt"/>
                <a:ea typeface="+mn-ea"/>
              </a:rPr>
              <a:t>π</a:t>
            </a:r>
            <a:r>
              <a:rPr lang="en-US" altLang="ja-JP" sz="900" dirty="0">
                <a:latin typeface="+mn-ea"/>
                <a:ea typeface="+mn-ea"/>
              </a:rPr>
              <a:t> ) + 90</a:t>
            </a:r>
            <a:endParaRPr lang="ja-JP" altLang="en-US" sz="900" dirty="0">
              <a:latin typeface="+mn-ea"/>
              <a:ea typeface="+mn-ea"/>
            </a:endParaRPr>
          </a:p>
        </p:txBody>
      </p:sp>
      <p:sp>
        <p:nvSpPr>
          <p:cNvPr id="32" name="正方形/長方形 31">
            <a:extLst>
              <a:ext uri="{FF2B5EF4-FFF2-40B4-BE49-F238E27FC236}">
                <a16:creationId xmlns:a16="http://schemas.microsoft.com/office/drawing/2014/main" id="{BDECC2AA-D592-4221-8DCB-77A795829A47}"/>
              </a:ext>
            </a:extLst>
          </p:cNvPr>
          <p:cNvSpPr/>
          <p:nvPr/>
        </p:nvSpPr>
        <p:spPr>
          <a:xfrm>
            <a:off x="165889" y="6412796"/>
            <a:ext cx="2749471" cy="230832"/>
          </a:xfrm>
          <a:prstGeom prst="rect">
            <a:avLst/>
          </a:prstGeom>
        </p:spPr>
        <p:txBody>
          <a:bodyPr wrap="none">
            <a:spAutoFit/>
          </a:bodyPr>
          <a:lstStyle/>
          <a:p>
            <a:r>
              <a:rPr lang="ja-JP" altLang="en-US" sz="900" dirty="0">
                <a:latin typeface="+mn-ea"/>
                <a:ea typeface="+mn-ea"/>
              </a:rPr>
              <a:t>補正角度 </a:t>
            </a:r>
            <a:r>
              <a:rPr lang="en-US" altLang="ja-JP" sz="900" dirty="0">
                <a:latin typeface="+mn-ea"/>
                <a:ea typeface="+mn-ea"/>
              </a:rPr>
              <a:t>= (</a:t>
            </a:r>
            <a:r>
              <a:rPr lang="en-US" altLang="ja-JP" sz="900" dirty="0" err="1">
                <a:latin typeface="+mn-ea"/>
                <a:ea typeface="+mn-ea"/>
              </a:rPr>
              <a:t>atan</a:t>
            </a:r>
            <a:r>
              <a:rPr lang="en-US" altLang="ja-JP" sz="900" dirty="0">
                <a:latin typeface="+mn-ea"/>
                <a:ea typeface="+mn-ea"/>
              </a:rPr>
              <a:t>( </a:t>
            </a:r>
            <a:r>
              <a:rPr lang="en-US" altLang="ja-JP" sz="900" dirty="0" err="1">
                <a:latin typeface="+mn-ea"/>
                <a:ea typeface="+mn-ea"/>
              </a:rPr>
              <a:t>Δx</a:t>
            </a:r>
            <a:r>
              <a:rPr lang="en-US" altLang="ja-JP" sz="900" dirty="0">
                <a:latin typeface="+mn-ea"/>
                <a:ea typeface="+mn-ea"/>
              </a:rPr>
              <a:t> / </a:t>
            </a:r>
            <a:r>
              <a:rPr lang="en-US" altLang="ja-JP" sz="900" dirty="0" err="1">
                <a:latin typeface="+mn-ea"/>
                <a:ea typeface="+mn-ea"/>
              </a:rPr>
              <a:t>Δy</a:t>
            </a:r>
            <a:r>
              <a:rPr lang="en-US" altLang="ja-JP" sz="900" dirty="0">
                <a:latin typeface="+mn-ea"/>
                <a:ea typeface="+mn-ea"/>
              </a:rPr>
              <a:t> ) * 180 / </a:t>
            </a:r>
            <a:r>
              <a:rPr lang="en-US" altLang="ja-JP" sz="900" dirty="0">
                <a:latin typeface="+mj-lt"/>
                <a:ea typeface="+mn-ea"/>
              </a:rPr>
              <a:t>π</a:t>
            </a:r>
            <a:r>
              <a:rPr lang="en-US" altLang="ja-JP" sz="900" dirty="0">
                <a:latin typeface="+mn-ea"/>
              </a:rPr>
              <a:t> ) + 180</a:t>
            </a:r>
            <a:endParaRPr lang="ja-JP" altLang="en-US" sz="900" dirty="0">
              <a:latin typeface="+mn-ea"/>
            </a:endParaRPr>
          </a:p>
        </p:txBody>
      </p:sp>
      <p:sp>
        <p:nvSpPr>
          <p:cNvPr id="33" name="正方形/長方形 32">
            <a:extLst>
              <a:ext uri="{FF2B5EF4-FFF2-40B4-BE49-F238E27FC236}">
                <a16:creationId xmlns:a16="http://schemas.microsoft.com/office/drawing/2014/main" id="{4BDC185C-3903-4E3C-9B3D-2DA3DA4FF269}"/>
              </a:ext>
            </a:extLst>
          </p:cNvPr>
          <p:cNvSpPr/>
          <p:nvPr/>
        </p:nvSpPr>
        <p:spPr>
          <a:xfrm>
            <a:off x="165356" y="6719283"/>
            <a:ext cx="2686954" cy="230832"/>
          </a:xfrm>
          <a:prstGeom prst="rect">
            <a:avLst/>
          </a:prstGeom>
        </p:spPr>
        <p:txBody>
          <a:bodyPr wrap="none">
            <a:spAutoFit/>
          </a:bodyPr>
          <a:lstStyle/>
          <a:p>
            <a:r>
              <a:rPr lang="ja-JP" altLang="en-US" sz="900" dirty="0">
                <a:latin typeface="+mn-ea"/>
                <a:ea typeface="+mn-ea"/>
              </a:rPr>
              <a:t>補正角度 </a:t>
            </a:r>
            <a:r>
              <a:rPr lang="en-US" altLang="ja-JP" sz="900" dirty="0">
                <a:latin typeface="+mn-ea"/>
                <a:ea typeface="+mn-ea"/>
              </a:rPr>
              <a:t>= (</a:t>
            </a:r>
            <a:r>
              <a:rPr lang="en-US" altLang="ja-JP" sz="900" dirty="0" err="1">
                <a:latin typeface="+mn-ea"/>
                <a:ea typeface="+mn-ea"/>
              </a:rPr>
              <a:t>atan</a:t>
            </a:r>
            <a:r>
              <a:rPr lang="en-US" altLang="ja-JP" sz="900" dirty="0">
                <a:latin typeface="+mn-ea"/>
                <a:ea typeface="+mn-ea"/>
              </a:rPr>
              <a:t>( -</a:t>
            </a:r>
            <a:r>
              <a:rPr lang="en-US" altLang="ja-JP" sz="900" dirty="0" err="1">
                <a:latin typeface="+mn-ea"/>
                <a:ea typeface="+mn-ea"/>
              </a:rPr>
              <a:t>Δy</a:t>
            </a:r>
            <a:r>
              <a:rPr lang="en-US" altLang="ja-JP" sz="900" dirty="0">
                <a:latin typeface="+mn-ea"/>
                <a:ea typeface="+mn-ea"/>
              </a:rPr>
              <a:t> / </a:t>
            </a:r>
            <a:r>
              <a:rPr lang="en-US" altLang="ja-JP" sz="900" dirty="0" err="1">
                <a:latin typeface="+mn-ea"/>
                <a:ea typeface="+mn-ea"/>
              </a:rPr>
              <a:t>Δx</a:t>
            </a:r>
            <a:r>
              <a:rPr lang="en-US" altLang="ja-JP" sz="900" dirty="0">
                <a:latin typeface="+mn-ea"/>
                <a:ea typeface="+mn-ea"/>
              </a:rPr>
              <a:t> ) * 180 / </a:t>
            </a:r>
            <a:r>
              <a:rPr lang="en-US" altLang="ja-JP" sz="900" dirty="0">
                <a:latin typeface="+mj-lt"/>
                <a:ea typeface="+mn-ea"/>
              </a:rPr>
              <a:t>π</a:t>
            </a:r>
            <a:r>
              <a:rPr lang="en-US" altLang="ja-JP" sz="900" dirty="0">
                <a:latin typeface="+mn-ea"/>
              </a:rPr>
              <a:t> ) - 90</a:t>
            </a:r>
            <a:endParaRPr lang="ja-JP" altLang="en-US" sz="900" dirty="0">
              <a:latin typeface="+mn-ea"/>
            </a:endParaRPr>
          </a:p>
        </p:txBody>
      </p:sp>
      <p:sp>
        <p:nvSpPr>
          <p:cNvPr id="34" name="正方形/長方形 33">
            <a:extLst>
              <a:ext uri="{FF2B5EF4-FFF2-40B4-BE49-F238E27FC236}">
                <a16:creationId xmlns:a16="http://schemas.microsoft.com/office/drawing/2014/main" id="{E5696FAB-2B6F-455C-A337-4353C3BFADD9}"/>
              </a:ext>
            </a:extLst>
          </p:cNvPr>
          <p:cNvSpPr/>
          <p:nvPr/>
        </p:nvSpPr>
        <p:spPr>
          <a:xfrm>
            <a:off x="76804" y="5637341"/>
            <a:ext cx="1223412" cy="230832"/>
          </a:xfrm>
          <a:prstGeom prst="rect">
            <a:avLst/>
          </a:prstGeom>
        </p:spPr>
        <p:txBody>
          <a:bodyPr wrap="none">
            <a:spAutoFit/>
          </a:bodyPr>
          <a:lstStyle/>
          <a:p>
            <a:r>
              <a:rPr lang="ja-JP" altLang="en-US" sz="900" u="sng" dirty="0">
                <a:latin typeface="+mn-ea"/>
                <a:ea typeface="+mn-ea"/>
              </a:rPr>
              <a:t>①もしくは②の場合</a:t>
            </a:r>
          </a:p>
        </p:txBody>
      </p:sp>
      <p:sp>
        <p:nvSpPr>
          <p:cNvPr id="35" name="正方形/長方形 34">
            <a:extLst>
              <a:ext uri="{FF2B5EF4-FFF2-40B4-BE49-F238E27FC236}">
                <a16:creationId xmlns:a16="http://schemas.microsoft.com/office/drawing/2014/main" id="{3F9635B7-4DF5-4D5F-827D-3111D1B7A232}"/>
              </a:ext>
            </a:extLst>
          </p:cNvPr>
          <p:cNvSpPr/>
          <p:nvPr/>
        </p:nvSpPr>
        <p:spPr>
          <a:xfrm>
            <a:off x="76804" y="5956018"/>
            <a:ext cx="1223412" cy="230832"/>
          </a:xfrm>
          <a:prstGeom prst="rect">
            <a:avLst/>
          </a:prstGeom>
        </p:spPr>
        <p:txBody>
          <a:bodyPr wrap="none">
            <a:spAutoFit/>
          </a:bodyPr>
          <a:lstStyle/>
          <a:p>
            <a:r>
              <a:rPr lang="ja-JP" altLang="en-US" sz="900" u="sng" dirty="0">
                <a:latin typeface="+mn-ea"/>
                <a:ea typeface="+mn-ea"/>
              </a:rPr>
              <a:t>③もしくは④の場合</a:t>
            </a:r>
          </a:p>
        </p:txBody>
      </p:sp>
      <p:sp>
        <p:nvSpPr>
          <p:cNvPr id="36" name="正方形/長方形 35">
            <a:extLst>
              <a:ext uri="{FF2B5EF4-FFF2-40B4-BE49-F238E27FC236}">
                <a16:creationId xmlns:a16="http://schemas.microsoft.com/office/drawing/2014/main" id="{2A21D318-EB01-4ECF-B553-6C5D348F6408}"/>
              </a:ext>
            </a:extLst>
          </p:cNvPr>
          <p:cNvSpPr/>
          <p:nvPr/>
        </p:nvSpPr>
        <p:spPr>
          <a:xfrm>
            <a:off x="76804" y="6261360"/>
            <a:ext cx="1223412" cy="230832"/>
          </a:xfrm>
          <a:prstGeom prst="rect">
            <a:avLst/>
          </a:prstGeom>
        </p:spPr>
        <p:txBody>
          <a:bodyPr wrap="none">
            <a:spAutoFit/>
          </a:bodyPr>
          <a:lstStyle/>
          <a:p>
            <a:r>
              <a:rPr lang="ja-JP" altLang="en-US" sz="900" u="sng" dirty="0">
                <a:latin typeface="+mn-ea"/>
                <a:ea typeface="+mn-ea"/>
              </a:rPr>
              <a:t>⑤もしくは⑥の場合</a:t>
            </a:r>
          </a:p>
        </p:txBody>
      </p:sp>
      <p:sp>
        <p:nvSpPr>
          <p:cNvPr id="38" name="正方形/長方形 37">
            <a:extLst>
              <a:ext uri="{FF2B5EF4-FFF2-40B4-BE49-F238E27FC236}">
                <a16:creationId xmlns:a16="http://schemas.microsoft.com/office/drawing/2014/main" id="{04D2F4BA-DD94-4B6A-B857-DF36846D5854}"/>
              </a:ext>
            </a:extLst>
          </p:cNvPr>
          <p:cNvSpPr/>
          <p:nvPr/>
        </p:nvSpPr>
        <p:spPr>
          <a:xfrm>
            <a:off x="76804" y="6559082"/>
            <a:ext cx="1223412" cy="230832"/>
          </a:xfrm>
          <a:prstGeom prst="rect">
            <a:avLst/>
          </a:prstGeom>
        </p:spPr>
        <p:txBody>
          <a:bodyPr wrap="none">
            <a:spAutoFit/>
          </a:bodyPr>
          <a:lstStyle/>
          <a:p>
            <a:r>
              <a:rPr lang="ja-JP" altLang="en-US" sz="900" u="sng" dirty="0">
                <a:latin typeface="+mn-ea"/>
                <a:ea typeface="+mn-ea"/>
              </a:rPr>
              <a:t>⑦もしくは⑧の場合</a:t>
            </a:r>
          </a:p>
        </p:txBody>
      </p:sp>
      <p:sp>
        <p:nvSpPr>
          <p:cNvPr id="43" name="正方形/長方形 42">
            <a:extLst>
              <a:ext uri="{FF2B5EF4-FFF2-40B4-BE49-F238E27FC236}">
                <a16:creationId xmlns:a16="http://schemas.microsoft.com/office/drawing/2014/main" id="{0E039962-D2AD-4563-948F-FB92118EAB09}"/>
              </a:ext>
            </a:extLst>
          </p:cNvPr>
          <p:cNvSpPr/>
          <p:nvPr/>
        </p:nvSpPr>
        <p:spPr>
          <a:xfrm>
            <a:off x="80317" y="6879767"/>
            <a:ext cx="2408400" cy="507831"/>
          </a:xfrm>
          <a:prstGeom prst="rect">
            <a:avLst/>
          </a:prstGeom>
        </p:spPr>
        <p:txBody>
          <a:bodyPr wrap="square">
            <a:spAutoFit/>
          </a:bodyPr>
          <a:lstStyle/>
          <a:p>
            <a:r>
              <a:rPr lang="ja-JP" altLang="en-US" sz="900" dirty="0">
                <a:latin typeface="+mn-ea"/>
                <a:ea typeface="+mn-ea"/>
              </a:rPr>
              <a:t>補正角度 </a:t>
            </a:r>
            <a:r>
              <a:rPr lang="en-US" altLang="ja-JP" sz="900" dirty="0">
                <a:latin typeface="+mn-ea"/>
                <a:ea typeface="+mn-ea"/>
              </a:rPr>
              <a:t>- </a:t>
            </a:r>
            <a:r>
              <a:rPr lang="ja-JP" altLang="en-US" sz="900" dirty="0">
                <a:latin typeface="+mn-ea"/>
                <a:ea typeface="+mn-ea"/>
              </a:rPr>
              <a:t>走行体の総角度 が</a:t>
            </a:r>
            <a:r>
              <a:rPr lang="en-US" altLang="ja-JP" sz="900" dirty="0">
                <a:latin typeface="+mn-ea"/>
                <a:ea typeface="+mn-ea"/>
              </a:rPr>
              <a:t>-180</a:t>
            </a:r>
            <a:r>
              <a:rPr lang="ja-JP" altLang="en-US" sz="900" dirty="0">
                <a:latin typeface="+mn-ea"/>
                <a:ea typeface="+mn-ea"/>
              </a:rPr>
              <a:t>～</a:t>
            </a:r>
            <a:r>
              <a:rPr lang="en-US" altLang="ja-JP" sz="900" dirty="0">
                <a:latin typeface="+mn-ea"/>
                <a:ea typeface="+mn-ea"/>
              </a:rPr>
              <a:t>180</a:t>
            </a:r>
            <a:r>
              <a:rPr lang="ja-JP" altLang="en-US" sz="900" dirty="0">
                <a:latin typeface="+mn-ea"/>
                <a:ea typeface="+mn-ea"/>
              </a:rPr>
              <a:t>以内に収まるように補正角に</a:t>
            </a:r>
            <a:r>
              <a:rPr lang="en-US" altLang="ja-JP" sz="900" dirty="0">
                <a:latin typeface="+mn-ea"/>
                <a:ea typeface="+mn-ea"/>
              </a:rPr>
              <a:t>360</a:t>
            </a:r>
            <a:r>
              <a:rPr lang="ja-JP" altLang="en-US" sz="900" dirty="0">
                <a:latin typeface="+mn-ea"/>
                <a:ea typeface="+mn-ea"/>
              </a:rPr>
              <a:t>加算もしくは減算した値を「</a:t>
            </a:r>
            <a:r>
              <a:rPr lang="ja-JP" altLang="en-US" sz="900" dirty="0">
                <a:solidFill>
                  <a:schemeClr val="accent2"/>
                </a:solidFill>
                <a:latin typeface="+mn-ea"/>
                <a:ea typeface="+mn-ea"/>
              </a:rPr>
              <a:t>開始補正角度</a:t>
            </a:r>
            <a:r>
              <a:rPr lang="ja-JP" altLang="en-US" sz="900" dirty="0">
                <a:latin typeface="+mn-ea"/>
                <a:ea typeface="+mn-ea"/>
              </a:rPr>
              <a:t>」とする。</a:t>
            </a:r>
          </a:p>
        </p:txBody>
      </p:sp>
      <p:sp>
        <p:nvSpPr>
          <p:cNvPr id="44" name="正方形/長方形 43">
            <a:extLst>
              <a:ext uri="{FF2B5EF4-FFF2-40B4-BE49-F238E27FC236}">
                <a16:creationId xmlns:a16="http://schemas.microsoft.com/office/drawing/2014/main" id="{C61C135E-E41A-4778-8246-3073A8537961}"/>
              </a:ext>
            </a:extLst>
          </p:cNvPr>
          <p:cNvSpPr/>
          <p:nvPr/>
        </p:nvSpPr>
        <p:spPr>
          <a:xfrm>
            <a:off x="71227" y="3902739"/>
            <a:ext cx="1454244" cy="230832"/>
          </a:xfrm>
          <a:prstGeom prst="rect">
            <a:avLst/>
          </a:prstGeom>
        </p:spPr>
        <p:txBody>
          <a:bodyPr wrap="none">
            <a:spAutoFit/>
          </a:bodyPr>
          <a:lstStyle/>
          <a:p>
            <a:r>
              <a:rPr lang="ja-JP" altLang="en-US" sz="900" b="1" u="sng" dirty="0">
                <a:latin typeface="+mn-ea"/>
                <a:ea typeface="+mn-ea"/>
              </a:rPr>
              <a:t>●開始補正角度の求め方</a:t>
            </a:r>
          </a:p>
        </p:txBody>
      </p:sp>
      <p:sp>
        <p:nvSpPr>
          <p:cNvPr id="49" name="正方形/長方形 48">
            <a:extLst>
              <a:ext uri="{FF2B5EF4-FFF2-40B4-BE49-F238E27FC236}">
                <a16:creationId xmlns:a16="http://schemas.microsoft.com/office/drawing/2014/main" id="{4AECC4F4-1F20-4241-95A2-24288CA4B019}"/>
              </a:ext>
            </a:extLst>
          </p:cNvPr>
          <p:cNvSpPr/>
          <p:nvPr/>
        </p:nvSpPr>
        <p:spPr>
          <a:xfrm>
            <a:off x="99802" y="7304434"/>
            <a:ext cx="1223412" cy="230832"/>
          </a:xfrm>
          <a:prstGeom prst="rect">
            <a:avLst/>
          </a:prstGeom>
        </p:spPr>
        <p:txBody>
          <a:bodyPr wrap="none">
            <a:spAutoFit/>
          </a:bodyPr>
          <a:lstStyle/>
          <a:p>
            <a:r>
              <a:rPr lang="ja-JP" altLang="en-US" sz="900" b="1" u="sng" dirty="0">
                <a:latin typeface="+mn-ea"/>
                <a:ea typeface="+mn-ea"/>
              </a:rPr>
              <a:t>●相対座標の求め方</a:t>
            </a:r>
          </a:p>
        </p:txBody>
      </p:sp>
      <p:sp>
        <p:nvSpPr>
          <p:cNvPr id="50" name="正方形/長方形 49">
            <a:extLst>
              <a:ext uri="{FF2B5EF4-FFF2-40B4-BE49-F238E27FC236}">
                <a16:creationId xmlns:a16="http://schemas.microsoft.com/office/drawing/2014/main" id="{E2046A83-4CE5-474E-8563-3F154678AEE0}"/>
              </a:ext>
            </a:extLst>
          </p:cNvPr>
          <p:cNvSpPr/>
          <p:nvPr/>
        </p:nvSpPr>
        <p:spPr>
          <a:xfrm>
            <a:off x="99367" y="7461088"/>
            <a:ext cx="2584362" cy="784830"/>
          </a:xfrm>
          <a:prstGeom prst="rect">
            <a:avLst/>
          </a:prstGeom>
        </p:spPr>
        <p:txBody>
          <a:bodyPr wrap="none">
            <a:spAutoFit/>
          </a:bodyPr>
          <a:lstStyle/>
          <a:p>
            <a:r>
              <a:rPr lang="en-US" altLang="ja-JP" sz="900" dirty="0">
                <a:latin typeface="+mn-ea"/>
                <a:ea typeface="+mn-ea"/>
              </a:rPr>
              <a:t>Δ</a:t>
            </a:r>
            <a:r>
              <a:rPr lang="ja-JP" altLang="en-US" sz="900" dirty="0">
                <a:latin typeface="+mn-ea"/>
                <a:ea typeface="+mn-ea"/>
              </a:rPr>
              <a:t>角度 </a:t>
            </a:r>
            <a:r>
              <a:rPr lang="en-US" altLang="ja-JP" sz="900" dirty="0">
                <a:latin typeface="+mn-ea"/>
                <a:ea typeface="+mn-ea"/>
              </a:rPr>
              <a:t>= </a:t>
            </a:r>
            <a:r>
              <a:rPr lang="ja-JP" altLang="en-US" sz="900" dirty="0">
                <a:latin typeface="+mn-ea"/>
                <a:ea typeface="+mn-ea"/>
              </a:rPr>
              <a:t>走行体の総角度 </a:t>
            </a:r>
            <a:r>
              <a:rPr lang="en-US" altLang="ja-JP" sz="900" dirty="0">
                <a:latin typeface="+mn-ea"/>
                <a:ea typeface="+mn-ea"/>
              </a:rPr>
              <a:t>– </a:t>
            </a:r>
            <a:r>
              <a:rPr lang="ja-JP" altLang="en-US" sz="900" dirty="0">
                <a:solidFill>
                  <a:schemeClr val="accent2"/>
                </a:solidFill>
                <a:latin typeface="+mn-ea"/>
                <a:ea typeface="+mn-ea"/>
              </a:rPr>
              <a:t>開始補正角度</a:t>
            </a:r>
            <a:endParaRPr lang="en-US" altLang="ja-JP" sz="900" dirty="0">
              <a:solidFill>
                <a:schemeClr val="accent2"/>
              </a:solidFill>
              <a:latin typeface="+mn-ea"/>
              <a:ea typeface="+mn-ea"/>
            </a:endParaRPr>
          </a:p>
          <a:p>
            <a:r>
              <a:rPr lang="ja-JP" altLang="en-US" sz="900" dirty="0">
                <a:latin typeface="+mn-ea"/>
                <a:ea typeface="+mn-ea"/>
              </a:rPr>
              <a:t>相対座標</a:t>
            </a:r>
            <a:r>
              <a:rPr lang="en-US" altLang="ja-JP" sz="900" dirty="0">
                <a:latin typeface="+mn-ea"/>
                <a:ea typeface="+mn-ea"/>
              </a:rPr>
              <a:t>X += </a:t>
            </a:r>
          </a:p>
          <a:p>
            <a:r>
              <a:rPr lang="ja-JP" altLang="en-US" sz="900" dirty="0">
                <a:latin typeface="+mn-ea"/>
                <a:ea typeface="+mn-ea"/>
              </a:rPr>
              <a:t>　</a:t>
            </a:r>
            <a:r>
              <a:rPr lang="en-US" altLang="ja-JP" sz="900" dirty="0">
                <a:latin typeface="+mn-ea"/>
                <a:ea typeface="+mn-ea"/>
              </a:rPr>
              <a:t>sin(</a:t>
            </a:r>
            <a:r>
              <a:rPr lang="en-US" altLang="ja-JP" sz="900" dirty="0"/>
              <a:t>π</a:t>
            </a:r>
            <a:r>
              <a:rPr lang="en-US" altLang="ja-JP" sz="900" dirty="0">
                <a:latin typeface="+mn-ea"/>
                <a:ea typeface="+mn-ea"/>
              </a:rPr>
              <a:t> * </a:t>
            </a:r>
            <a:r>
              <a:rPr lang="en-US" altLang="ja-JP" sz="900" dirty="0">
                <a:latin typeface="+mn-ea"/>
              </a:rPr>
              <a:t>Δ</a:t>
            </a:r>
            <a:r>
              <a:rPr lang="ja-JP" altLang="en-US" sz="900" dirty="0">
                <a:latin typeface="+mn-ea"/>
              </a:rPr>
              <a:t>角度</a:t>
            </a:r>
            <a:r>
              <a:rPr lang="en-US" altLang="ja-JP" sz="900" dirty="0">
                <a:latin typeface="+mn-ea"/>
                <a:ea typeface="+mn-ea"/>
              </a:rPr>
              <a:t> / 180 ) * </a:t>
            </a:r>
            <a:r>
              <a:rPr lang="ja-JP" altLang="en-US" sz="900" dirty="0">
                <a:latin typeface="+mn-ea"/>
                <a:ea typeface="+mn-ea"/>
              </a:rPr>
              <a:t>前回移動距離差分</a:t>
            </a:r>
            <a:r>
              <a:rPr lang="en-US" altLang="ja-JP" sz="900" dirty="0">
                <a:latin typeface="+mn-ea"/>
                <a:ea typeface="+mn-ea"/>
              </a:rPr>
              <a:t>;</a:t>
            </a:r>
          </a:p>
          <a:p>
            <a:r>
              <a:rPr lang="ja-JP" altLang="en-US" sz="900" dirty="0">
                <a:latin typeface="+mn-ea"/>
                <a:ea typeface="+mn-ea"/>
              </a:rPr>
              <a:t>相対座標</a:t>
            </a:r>
            <a:r>
              <a:rPr lang="en-US" altLang="ja-JP" sz="900" dirty="0">
                <a:latin typeface="+mn-ea"/>
                <a:ea typeface="+mn-ea"/>
              </a:rPr>
              <a:t>Y += </a:t>
            </a:r>
          </a:p>
          <a:p>
            <a:r>
              <a:rPr lang="ja-JP" altLang="en-US" sz="900" dirty="0">
                <a:latin typeface="+mn-ea"/>
                <a:ea typeface="+mn-ea"/>
              </a:rPr>
              <a:t>　</a:t>
            </a:r>
            <a:r>
              <a:rPr lang="en-US" altLang="ja-JP" sz="900" dirty="0">
                <a:latin typeface="+mn-ea"/>
                <a:ea typeface="+mn-ea"/>
              </a:rPr>
              <a:t>cos(</a:t>
            </a:r>
            <a:r>
              <a:rPr lang="en-US" altLang="ja-JP" sz="900" dirty="0"/>
              <a:t>π </a:t>
            </a:r>
            <a:r>
              <a:rPr lang="en-US" altLang="ja-JP" sz="900" dirty="0">
                <a:latin typeface="+mn-ea"/>
                <a:ea typeface="+mn-ea"/>
              </a:rPr>
              <a:t>* </a:t>
            </a:r>
            <a:r>
              <a:rPr lang="en-US" altLang="ja-JP" sz="900" dirty="0">
                <a:latin typeface="+mn-ea"/>
              </a:rPr>
              <a:t>Δ</a:t>
            </a:r>
            <a:r>
              <a:rPr lang="ja-JP" altLang="en-US" sz="900" dirty="0">
                <a:latin typeface="+mn-ea"/>
              </a:rPr>
              <a:t>角度</a:t>
            </a:r>
            <a:r>
              <a:rPr lang="en-US" altLang="ja-JP" sz="900" dirty="0">
                <a:latin typeface="+mn-ea"/>
                <a:ea typeface="+mn-ea"/>
              </a:rPr>
              <a:t> / 180 ) *</a:t>
            </a:r>
            <a:r>
              <a:rPr lang="ja-JP" altLang="en-US" sz="900" dirty="0">
                <a:latin typeface="+mn-ea"/>
                <a:ea typeface="+mn-ea"/>
              </a:rPr>
              <a:t> 前回移動距離差分</a:t>
            </a:r>
            <a:r>
              <a:rPr lang="en-US" altLang="ja-JP" sz="900" dirty="0">
                <a:latin typeface="+mn-ea"/>
                <a:ea typeface="+mn-ea"/>
              </a:rPr>
              <a:t>;</a:t>
            </a:r>
          </a:p>
        </p:txBody>
      </p:sp>
      <p:sp>
        <p:nvSpPr>
          <p:cNvPr id="47" name="正方形/長方形 46">
            <a:extLst>
              <a:ext uri="{FF2B5EF4-FFF2-40B4-BE49-F238E27FC236}">
                <a16:creationId xmlns:a16="http://schemas.microsoft.com/office/drawing/2014/main" id="{E79FC91E-34C2-41DC-96EA-ECC89A5E5A3A}"/>
              </a:ext>
            </a:extLst>
          </p:cNvPr>
          <p:cNvSpPr/>
          <p:nvPr/>
        </p:nvSpPr>
        <p:spPr>
          <a:xfrm>
            <a:off x="74183" y="4050558"/>
            <a:ext cx="2988862" cy="215444"/>
          </a:xfrm>
          <a:prstGeom prst="rect">
            <a:avLst/>
          </a:prstGeom>
        </p:spPr>
        <p:txBody>
          <a:bodyPr wrap="square">
            <a:spAutoFit/>
          </a:bodyPr>
          <a:lstStyle/>
          <a:p>
            <a:r>
              <a:rPr lang="en-US" altLang="ja-JP" sz="800" dirty="0">
                <a:latin typeface="+mn-ea"/>
                <a:ea typeface="+mn-ea"/>
              </a:rPr>
              <a:t>*</a:t>
            </a:r>
            <a:r>
              <a:rPr lang="ja-JP" altLang="en-US" sz="800" dirty="0">
                <a:latin typeface="+mn-ea"/>
                <a:ea typeface="+mn-ea"/>
              </a:rPr>
              <a:t>移動距離、総角度、絶対座標計算は既知技術としている。</a:t>
            </a:r>
          </a:p>
        </p:txBody>
      </p:sp>
      <p:sp>
        <p:nvSpPr>
          <p:cNvPr id="91" name="正方形/長方形 90">
            <a:extLst>
              <a:ext uri="{FF2B5EF4-FFF2-40B4-BE49-F238E27FC236}">
                <a16:creationId xmlns:a16="http://schemas.microsoft.com/office/drawing/2014/main" id="{47D913A4-1897-469F-A67E-29508526F506}"/>
              </a:ext>
            </a:extLst>
          </p:cNvPr>
          <p:cNvSpPr/>
          <p:nvPr/>
        </p:nvSpPr>
        <p:spPr>
          <a:xfrm>
            <a:off x="80565" y="8170959"/>
            <a:ext cx="2880265" cy="1338828"/>
          </a:xfrm>
          <a:prstGeom prst="rect">
            <a:avLst/>
          </a:prstGeom>
        </p:spPr>
        <p:txBody>
          <a:bodyPr wrap="square">
            <a:spAutoFit/>
          </a:bodyPr>
          <a:lstStyle/>
          <a:p>
            <a:r>
              <a:rPr lang="ja-JP" altLang="en-US" sz="900" dirty="0">
                <a:latin typeface="+mn-ea"/>
                <a:ea typeface="+mn-ea"/>
              </a:rPr>
              <a:t>　プログラム上では、</a:t>
            </a:r>
            <a:r>
              <a:rPr lang="ja-JP" altLang="en-US" sz="900" b="1" u="sng" dirty="0">
                <a:solidFill>
                  <a:schemeClr val="accent2"/>
                </a:solidFill>
                <a:latin typeface="+mn-ea"/>
                <a:ea typeface="+mn-ea"/>
              </a:rPr>
              <a:t>座標計算機</a:t>
            </a:r>
            <a:r>
              <a:rPr lang="ja-JP" altLang="en-US" sz="900" dirty="0">
                <a:latin typeface="+mn-ea"/>
                <a:ea typeface="+mn-ea"/>
              </a:rPr>
              <a:t>と</a:t>
            </a:r>
            <a:r>
              <a:rPr lang="ja-JP" altLang="en-US" sz="900" b="1" u="sng" dirty="0">
                <a:solidFill>
                  <a:schemeClr val="accent2"/>
                </a:solidFill>
                <a:latin typeface="+mn-ea"/>
                <a:ea typeface="+mn-ea"/>
              </a:rPr>
              <a:t>相対座標</a:t>
            </a:r>
            <a:r>
              <a:rPr lang="ja-JP" altLang="en-US" sz="900" dirty="0">
                <a:latin typeface="+mn-ea"/>
                <a:ea typeface="+mn-ea"/>
              </a:rPr>
              <a:t>で実現している。相対座標システムを使いたいときは、まず座標計算機の「相対座標を作成する」メソッドを呼び出す。そうすることで座標兼産機は上記開始補正角度を算出し、相対座標Ｘ，Ｙを作成する。以降はそのとき返却値でもどってきた値を相対座標ＩＤとして保持し、相対座標に関連したメソッドを使いたい場合は、その相対座標ＩＤを一緒に渡せば対応した機能を使用できる。</a:t>
            </a:r>
            <a:endParaRPr lang="en-US" altLang="ja-JP" sz="900" dirty="0">
              <a:latin typeface="+mn-ea"/>
              <a:ea typeface="+mn-ea"/>
            </a:endParaRPr>
          </a:p>
        </p:txBody>
      </p:sp>
      <p:sp>
        <p:nvSpPr>
          <p:cNvPr id="139" name="テキスト ボックス 138">
            <a:extLst>
              <a:ext uri="{FF2B5EF4-FFF2-40B4-BE49-F238E27FC236}">
                <a16:creationId xmlns:a16="http://schemas.microsoft.com/office/drawing/2014/main" id="{34206A51-9C18-4B9F-A00B-87E6EF1E09E9}"/>
              </a:ext>
            </a:extLst>
          </p:cNvPr>
          <p:cNvSpPr txBox="1"/>
          <p:nvPr/>
        </p:nvSpPr>
        <p:spPr>
          <a:xfrm>
            <a:off x="208652" y="770609"/>
            <a:ext cx="1615663" cy="246221"/>
          </a:xfrm>
          <a:prstGeom prst="rect">
            <a:avLst/>
          </a:prstGeom>
          <a:solidFill>
            <a:schemeClr val="bg1"/>
          </a:solidFill>
        </p:spPr>
        <p:txBody>
          <a:bodyPr wrap="none" rtlCol="0">
            <a:noAutofit/>
          </a:bodyPr>
          <a:lstStyle/>
          <a:p>
            <a:r>
              <a:rPr lang="en-US" altLang="ja-JP" sz="1000" b="1" u="sng" dirty="0">
                <a:latin typeface="+mn-ea"/>
                <a:ea typeface="+mn-ea"/>
              </a:rPr>
              <a:t>4-1-1.</a:t>
            </a:r>
            <a:r>
              <a:rPr lang="ja-JP" altLang="en-US" sz="1000" b="1" u="sng" dirty="0">
                <a:latin typeface="+mn-ea"/>
                <a:ea typeface="+mn-ea"/>
              </a:rPr>
              <a:t>相対座標システム</a:t>
            </a:r>
          </a:p>
        </p:txBody>
      </p:sp>
      <p:sp>
        <p:nvSpPr>
          <p:cNvPr id="145" name="テキスト ボックス 144">
            <a:extLst>
              <a:ext uri="{FF2B5EF4-FFF2-40B4-BE49-F238E27FC236}">
                <a16:creationId xmlns:a16="http://schemas.microsoft.com/office/drawing/2014/main" id="{E400EF53-971C-4E97-A647-3C929946C1BF}"/>
              </a:ext>
            </a:extLst>
          </p:cNvPr>
          <p:cNvSpPr txBox="1"/>
          <p:nvPr/>
        </p:nvSpPr>
        <p:spPr>
          <a:xfrm>
            <a:off x="99803" y="937617"/>
            <a:ext cx="3738238" cy="1477328"/>
          </a:xfrm>
          <a:prstGeom prst="rect">
            <a:avLst/>
          </a:prstGeom>
          <a:noFill/>
        </p:spPr>
        <p:txBody>
          <a:bodyPr wrap="square" rtlCol="0">
            <a:spAutoFit/>
          </a:bodyPr>
          <a:lstStyle/>
          <a:p>
            <a:r>
              <a:rPr lang="ja-JP" altLang="en-US" sz="900" b="1" u="sng" dirty="0">
                <a:latin typeface="+mn-ea"/>
                <a:ea typeface="+mn-ea"/>
              </a:rPr>
              <a:t>制御戦略：</a:t>
            </a:r>
            <a:r>
              <a:rPr lang="ja-JP" altLang="en-US" sz="900" dirty="0">
                <a:latin typeface="+mn-ea"/>
                <a:ea typeface="+mn-ea"/>
              </a:rPr>
              <a:t>ブロック並べの攻略には、走行体のタイヤ回転量から移動量と向きの計算をし、自己位置の推定をおこなう必要がある。しかし、競技開始位置を基準にするとブロック並べのデバックをするとき常に</a:t>
            </a:r>
            <a:r>
              <a:rPr lang="en-US" altLang="ja-JP" sz="900" dirty="0">
                <a:latin typeface="+mn-ea"/>
                <a:ea typeface="+mn-ea"/>
              </a:rPr>
              <a:t>R</a:t>
            </a:r>
            <a:r>
              <a:rPr lang="ja-JP" altLang="en-US" sz="900" dirty="0">
                <a:latin typeface="+mn-ea"/>
                <a:ea typeface="+mn-ea"/>
              </a:rPr>
              <a:t>ライントレースを攻略しないといけなく効率が悪い。このためある地点を基準にした相対座標を使い開発、攻略をおこなっていく。</a:t>
            </a:r>
            <a:endParaRPr lang="en-US" altLang="ja-JP" sz="900" dirty="0">
              <a:latin typeface="+mn-ea"/>
              <a:ea typeface="+mn-ea"/>
            </a:endParaRPr>
          </a:p>
          <a:p>
            <a:r>
              <a:rPr lang="en-US" altLang="ja-JP" sz="900" dirty="0">
                <a:latin typeface="+mn-ea"/>
                <a:ea typeface="+mn-ea"/>
              </a:rPr>
              <a:t> </a:t>
            </a:r>
            <a:r>
              <a:rPr lang="ja-JP" altLang="en-US" sz="900" dirty="0">
                <a:solidFill>
                  <a:schemeClr val="accent2"/>
                </a:solidFill>
                <a:latin typeface="+mn-ea"/>
                <a:ea typeface="+mn-ea"/>
              </a:rPr>
              <a:t>ブロック並べの基準は「</a:t>
            </a:r>
            <a:r>
              <a:rPr lang="en-US" altLang="ja-JP" sz="900" dirty="0">
                <a:solidFill>
                  <a:schemeClr val="accent2"/>
                </a:solidFill>
                <a:latin typeface="+mn-ea"/>
                <a:ea typeface="+mn-ea"/>
              </a:rPr>
              <a:t>2-2.</a:t>
            </a:r>
            <a:r>
              <a:rPr lang="ja-JP" altLang="en-US" sz="900" dirty="0">
                <a:solidFill>
                  <a:schemeClr val="accent2"/>
                </a:solidFill>
                <a:latin typeface="+mn-ea"/>
                <a:ea typeface="+mn-ea"/>
              </a:rPr>
              <a:t>ゲーム要素定義」に示した通り赤を検出した位置とし、そこから開始ラインノードまで下がった位置から開始となる。</a:t>
            </a:r>
            <a:r>
              <a:rPr lang="ja-JP" altLang="en-US" sz="900" dirty="0">
                <a:latin typeface="+mn-ea"/>
                <a:ea typeface="+mn-ea"/>
              </a:rPr>
              <a:t>また、相対座標を求めるうえで</a:t>
            </a:r>
            <a:r>
              <a:rPr lang="ja-JP" altLang="en-US" sz="900" u="sng" dirty="0">
                <a:solidFill>
                  <a:schemeClr val="accent2"/>
                </a:solidFill>
                <a:latin typeface="+mn-ea"/>
                <a:ea typeface="+mn-ea"/>
              </a:rPr>
              <a:t>開始補正角度</a:t>
            </a:r>
            <a:r>
              <a:rPr lang="ja-JP" altLang="en-US" sz="900" dirty="0">
                <a:latin typeface="+mn-ea"/>
                <a:ea typeface="+mn-ea"/>
              </a:rPr>
              <a:t>が重要になる。このシステムでは相対座標基準作成直前の</a:t>
            </a:r>
            <a:r>
              <a:rPr lang="en-US" altLang="ja-JP" sz="900" dirty="0">
                <a:latin typeface="+mn-ea"/>
                <a:ea typeface="+mn-ea"/>
              </a:rPr>
              <a:t>2</a:t>
            </a:r>
            <a:r>
              <a:rPr lang="ja-JP" altLang="en-US" sz="900" dirty="0">
                <a:latin typeface="+mn-ea"/>
                <a:ea typeface="+mn-ea"/>
              </a:rPr>
              <a:t>点の座標</a:t>
            </a:r>
            <a:r>
              <a:rPr lang="en-US" altLang="ja-JP" sz="900" dirty="0">
                <a:latin typeface="+mn-ea"/>
                <a:ea typeface="+mn-ea"/>
              </a:rPr>
              <a:t>(-400s</a:t>
            </a:r>
            <a:r>
              <a:rPr lang="ja-JP" altLang="en-US" sz="900" dirty="0">
                <a:latin typeface="+mn-ea"/>
                <a:ea typeface="+mn-ea"/>
              </a:rPr>
              <a:t>と</a:t>
            </a:r>
            <a:r>
              <a:rPr lang="en-US" altLang="ja-JP" sz="900" dirty="0">
                <a:latin typeface="+mn-ea"/>
                <a:ea typeface="+mn-ea"/>
              </a:rPr>
              <a:t>-800s</a:t>
            </a:r>
            <a:r>
              <a:rPr lang="ja-JP" altLang="en-US" sz="900" dirty="0">
                <a:latin typeface="+mn-ea"/>
                <a:ea typeface="+mn-ea"/>
              </a:rPr>
              <a:t>時の座標</a:t>
            </a:r>
            <a:r>
              <a:rPr lang="en-US" altLang="ja-JP" sz="900" dirty="0">
                <a:latin typeface="+mn-ea"/>
                <a:ea typeface="+mn-ea"/>
              </a:rPr>
              <a:t>)</a:t>
            </a:r>
            <a:r>
              <a:rPr lang="ja-JP" altLang="en-US" sz="900" dirty="0">
                <a:latin typeface="+mn-ea"/>
                <a:ea typeface="+mn-ea"/>
              </a:rPr>
              <a:t>から開始補正角度を求めるようにする。</a:t>
            </a:r>
            <a:endParaRPr kumimoji="1" lang="en-US" altLang="ja-JP" sz="900" dirty="0">
              <a:latin typeface="+mn-ea"/>
              <a:ea typeface="+mn-ea"/>
            </a:endParaRPr>
          </a:p>
        </p:txBody>
      </p:sp>
      <p:sp>
        <p:nvSpPr>
          <p:cNvPr id="147" name="四角形: 角を丸くする 146">
            <a:extLst>
              <a:ext uri="{FF2B5EF4-FFF2-40B4-BE49-F238E27FC236}">
                <a16:creationId xmlns:a16="http://schemas.microsoft.com/office/drawing/2014/main" id="{2975D5B4-4C24-4BA0-9566-3E140737E4E9}"/>
              </a:ext>
            </a:extLst>
          </p:cNvPr>
          <p:cNvSpPr/>
          <p:nvPr/>
        </p:nvSpPr>
        <p:spPr>
          <a:xfrm>
            <a:off x="166414" y="2349906"/>
            <a:ext cx="3660366" cy="1404735"/>
          </a:xfrm>
          <a:prstGeom prst="roundRect">
            <a:avLst>
              <a:gd name="adj" fmla="val 11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48" name="図 147">
            <a:extLst>
              <a:ext uri="{FF2B5EF4-FFF2-40B4-BE49-F238E27FC236}">
                <a16:creationId xmlns:a16="http://schemas.microsoft.com/office/drawing/2014/main" id="{7D12A7B1-FFA2-402D-A4BD-3E72EF4CA3BD}"/>
              </a:ext>
            </a:extLst>
          </p:cNvPr>
          <p:cNvPicPr>
            <a:picLocks noChangeAspect="1"/>
          </p:cNvPicPr>
          <p:nvPr/>
        </p:nvPicPr>
        <p:blipFill>
          <a:blip r:embed="rId25"/>
          <a:stretch>
            <a:fillRect/>
          </a:stretch>
        </p:blipFill>
        <p:spPr>
          <a:xfrm>
            <a:off x="1328970" y="2366999"/>
            <a:ext cx="2392237" cy="1402345"/>
          </a:xfrm>
          <a:prstGeom prst="rect">
            <a:avLst/>
          </a:prstGeom>
        </p:spPr>
      </p:pic>
      <p:grpSp>
        <p:nvGrpSpPr>
          <p:cNvPr id="149" name="グループ化 148">
            <a:extLst>
              <a:ext uri="{FF2B5EF4-FFF2-40B4-BE49-F238E27FC236}">
                <a16:creationId xmlns:a16="http://schemas.microsoft.com/office/drawing/2014/main" id="{5A222A1E-4468-44A5-AB3A-A45904C00535}"/>
              </a:ext>
            </a:extLst>
          </p:cNvPr>
          <p:cNvGrpSpPr/>
          <p:nvPr/>
        </p:nvGrpSpPr>
        <p:grpSpPr>
          <a:xfrm>
            <a:off x="236980" y="2445745"/>
            <a:ext cx="1115331" cy="1132007"/>
            <a:chOff x="2149770" y="7555860"/>
            <a:chExt cx="1115331" cy="1132007"/>
          </a:xfrm>
        </p:grpSpPr>
        <p:sp>
          <p:nvSpPr>
            <p:cNvPr id="150" name="四角形: 角を丸くする 149">
              <a:extLst>
                <a:ext uri="{FF2B5EF4-FFF2-40B4-BE49-F238E27FC236}">
                  <a16:creationId xmlns:a16="http://schemas.microsoft.com/office/drawing/2014/main" id="{7DE6AF9D-8EDD-4DD1-9A7E-9BCD94455CE5}"/>
                </a:ext>
              </a:extLst>
            </p:cNvPr>
            <p:cNvSpPr/>
            <p:nvPr/>
          </p:nvSpPr>
          <p:spPr>
            <a:xfrm>
              <a:off x="2149770" y="7656844"/>
              <a:ext cx="1115331" cy="1031023"/>
            </a:xfrm>
            <a:prstGeom prst="roundRect">
              <a:avLst>
                <a:gd name="adj" fmla="val 395"/>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accent2"/>
                </a:solidFill>
              </a:endParaRPr>
            </a:p>
          </p:txBody>
        </p:sp>
        <p:sp>
          <p:nvSpPr>
            <p:cNvPr id="151" name="テキスト ボックス 150">
              <a:extLst>
                <a:ext uri="{FF2B5EF4-FFF2-40B4-BE49-F238E27FC236}">
                  <a16:creationId xmlns:a16="http://schemas.microsoft.com/office/drawing/2014/main" id="{1D0727BA-2F5A-4806-98F4-402DD25BAEA8}"/>
                </a:ext>
              </a:extLst>
            </p:cNvPr>
            <p:cNvSpPr txBox="1"/>
            <p:nvPr/>
          </p:nvSpPr>
          <p:spPr>
            <a:xfrm>
              <a:off x="2185431" y="7555860"/>
              <a:ext cx="970083" cy="255711"/>
            </a:xfrm>
            <a:prstGeom prst="rect">
              <a:avLst/>
            </a:prstGeom>
            <a:solidFill>
              <a:schemeClr val="bg1"/>
            </a:solidFill>
          </p:spPr>
          <p:txBody>
            <a:bodyPr wrap="none" rtlCol="0">
              <a:noAutofit/>
            </a:bodyPr>
            <a:lstStyle/>
            <a:p>
              <a:r>
                <a:rPr lang="ja-JP" altLang="en-US" sz="800" u="sng" dirty="0">
                  <a:latin typeface="+mn-ea"/>
                  <a:ea typeface="+mn-ea"/>
                </a:rPr>
                <a:t>座標と角度の関係</a:t>
              </a:r>
              <a:endParaRPr kumimoji="1" lang="en-US" altLang="ja-JP" sz="800" dirty="0">
                <a:latin typeface="+mn-ea"/>
                <a:ea typeface="+mn-ea"/>
              </a:endParaRPr>
            </a:p>
          </p:txBody>
        </p:sp>
        <p:pic>
          <p:nvPicPr>
            <p:cNvPr id="152" name="図 151">
              <a:extLst>
                <a:ext uri="{FF2B5EF4-FFF2-40B4-BE49-F238E27FC236}">
                  <a16:creationId xmlns:a16="http://schemas.microsoft.com/office/drawing/2014/main" id="{9B1F3E7F-7A40-4D5E-889D-1E4E937C8583}"/>
                </a:ext>
              </a:extLst>
            </p:cNvPr>
            <p:cNvPicPr>
              <a:picLocks noChangeAspect="1"/>
            </p:cNvPicPr>
            <p:nvPr/>
          </p:nvPicPr>
          <p:blipFill rotWithShape="1">
            <a:blip r:embed="rId26"/>
            <a:srcRect l="26122" b="24325"/>
            <a:stretch/>
          </p:blipFill>
          <p:spPr>
            <a:xfrm>
              <a:off x="2325857" y="7743227"/>
              <a:ext cx="874254" cy="898673"/>
            </a:xfrm>
            <a:prstGeom prst="rect">
              <a:avLst/>
            </a:prstGeom>
          </p:spPr>
        </p:pic>
      </p:grpSp>
      <p:sp>
        <p:nvSpPr>
          <p:cNvPr id="177" name="テキスト ボックス 176">
            <a:extLst>
              <a:ext uri="{FF2B5EF4-FFF2-40B4-BE49-F238E27FC236}">
                <a16:creationId xmlns:a16="http://schemas.microsoft.com/office/drawing/2014/main" id="{301BB844-DD05-4C53-9C56-530E3548AE72}"/>
              </a:ext>
            </a:extLst>
          </p:cNvPr>
          <p:cNvSpPr txBox="1"/>
          <p:nvPr/>
        </p:nvSpPr>
        <p:spPr>
          <a:xfrm>
            <a:off x="495732" y="3741571"/>
            <a:ext cx="3154894" cy="230832"/>
          </a:xfrm>
          <a:prstGeom prst="rect">
            <a:avLst/>
          </a:prstGeom>
          <a:noFill/>
        </p:spPr>
        <p:txBody>
          <a:bodyPr wrap="square" rtlCol="0">
            <a:spAutoFit/>
          </a:bodyPr>
          <a:lstStyle/>
          <a:p>
            <a:r>
              <a:rPr lang="ja-JP" altLang="en-US" sz="900" dirty="0">
                <a:latin typeface="+mn-ea"/>
                <a:ea typeface="+mn-ea"/>
              </a:rPr>
              <a:t>図</a:t>
            </a:r>
            <a:r>
              <a:rPr lang="en-US" altLang="ja-JP" sz="900" dirty="0">
                <a:latin typeface="+mn-ea"/>
                <a:ea typeface="+mn-ea"/>
              </a:rPr>
              <a:t>4-1</a:t>
            </a:r>
            <a:r>
              <a:rPr lang="ja-JP" altLang="en-US" sz="900" dirty="0">
                <a:latin typeface="+mn-ea"/>
                <a:ea typeface="+mn-ea"/>
              </a:rPr>
              <a:t> ブロック並べ開始と相対座標角度合わせ動作</a:t>
            </a:r>
            <a:endParaRPr lang="en-US" altLang="ja-JP" sz="900" dirty="0">
              <a:latin typeface="+mn-ea"/>
              <a:ea typeface="+mn-ea"/>
            </a:endParaRPr>
          </a:p>
        </p:txBody>
      </p:sp>
      <p:sp>
        <p:nvSpPr>
          <p:cNvPr id="178" name="四角形: 角を丸くする 177">
            <a:extLst>
              <a:ext uri="{FF2B5EF4-FFF2-40B4-BE49-F238E27FC236}">
                <a16:creationId xmlns:a16="http://schemas.microsoft.com/office/drawing/2014/main" id="{9A385B7C-25E5-4A0B-B651-A91C46D4F33E}"/>
              </a:ext>
            </a:extLst>
          </p:cNvPr>
          <p:cNvSpPr/>
          <p:nvPr/>
        </p:nvSpPr>
        <p:spPr>
          <a:xfrm>
            <a:off x="1935932" y="801833"/>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4</a:t>
            </a:r>
            <a:endParaRPr kumimoji="1" lang="ja-JP" altLang="en-US" sz="900" b="1" dirty="0">
              <a:solidFill>
                <a:schemeClr val="accent3">
                  <a:lumMod val="50000"/>
                </a:schemeClr>
              </a:solidFill>
            </a:endParaRPr>
          </a:p>
        </p:txBody>
      </p:sp>
      <p:sp>
        <p:nvSpPr>
          <p:cNvPr id="179" name="四角形: 角を丸くする 178">
            <a:extLst>
              <a:ext uri="{FF2B5EF4-FFF2-40B4-BE49-F238E27FC236}">
                <a16:creationId xmlns:a16="http://schemas.microsoft.com/office/drawing/2014/main" id="{327C623F-0F7D-408A-AF82-597355450D02}"/>
              </a:ext>
            </a:extLst>
          </p:cNvPr>
          <p:cNvSpPr/>
          <p:nvPr/>
        </p:nvSpPr>
        <p:spPr>
          <a:xfrm>
            <a:off x="2216911" y="803399"/>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8</a:t>
            </a:r>
            <a:endParaRPr kumimoji="1" lang="ja-JP" altLang="en-US" sz="900" b="1" dirty="0">
              <a:solidFill>
                <a:schemeClr val="accent3">
                  <a:lumMod val="50000"/>
                </a:schemeClr>
              </a:solidFill>
            </a:endParaRPr>
          </a:p>
        </p:txBody>
      </p:sp>
      <p:grpSp>
        <p:nvGrpSpPr>
          <p:cNvPr id="4" name="グループ化 3">
            <a:extLst>
              <a:ext uri="{FF2B5EF4-FFF2-40B4-BE49-F238E27FC236}">
                <a16:creationId xmlns:a16="http://schemas.microsoft.com/office/drawing/2014/main" id="{E124810E-E067-4704-BF69-1761DBA45311}"/>
              </a:ext>
            </a:extLst>
          </p:cNvPr>
          <p:cNvGrpSpPr/>
          <p:nvPr/>
        </p:nvGrpSpPr>
        <p:grpSpPr>
          <a:xfrm>
            <a:off x="411985" y="4484593"/>
            <a:ext cx="2289288" cy="1183205"/>
            <a:chOff x="218027" y="4484593"/>
            <a:chExt cx="2289288" cy="1183205"/>
          </a:xfrm>
        </p:grpSpPr>
        <p:pic>
          <p:nvPicPr>
            <p:cNvPr id="22" name="図 21">
              <a:extLst>
                <a:ext uri="{FF2B5EF4-FFF2-40B4-BE49-F238E27FC236}">
                  <a16:creationId xmlns:a16="http://schemas.microsoft.com/office/drawing/2014/main" id="{1869CF1A-0423-4A72-BFB2-CBA226A2ED6C}"/>
                </a:ext>
              </a:extLst>
            </p:cNvPr>
            <p:cNvPicPr>
              <a:picLocks noChangeAspect="1"/>
            </p:cNvPicPr>
            <p:nvPr/>
          </p:nvPicPr>
          <p:blipFill>
            <a:blip r:embed="rId27"/>
            <a:stretch>
              <a:fillRect/>
            </a:stretch>
          </p:blipFill>
          <p:spPr>
            <a:xfrm>
              <a:off x="771207" y="4484593"/>
              <a:ext cx="1183205" cy="1183205"/>
            </a:xfrm>
            <a:prstGeom prst="rect">
              <a:avLst/>
            </a:prstGeom>
          </p:spPr>
        </p:pic>
        <p:sp>
          <p:nvSpPr>
            <p:cNvPr id="205" name="正方形/長方形 204">
              <a:extLst>
                <a:ext uri="{FF2B5EF4-FFF2-40B4-BE49-F238E27FC236}">
                  <a16:creationId xmlns:a16="http://schemas.microsoft.com/office/drawing/2014/main" id="{2895DBA7-846B-4121-AA8F-2AFAAB7878A0}"/>
                </a:ext>
              </a:extLst>
            </p:cNvPr>
            <p:cNvSpPr/>
            <p:nvPr/>
          </p:nvSpPr>
          <p:spPr>
            <a:xfrm>
              <a:off x="1151871" y="5071774"/>
              <a:ext cx="248786" cy="215444"/>
            </a:xfrm>
            <a:prstGeom prst="rect">
              <a:avLst/>
            </a:prstGeom>
          </p:spPr>
          <p:txBody>
            <a:bodyPr wrap="none">
              <a:spAutoFit/>
            </a:bodyPr>
            <a:lstStyle/>
            <a:p>
              <a:r>
                <a:rPr lang="en-US" altLang="ja-JP" sz="800" dirty="0">
                  <a:solidFill>
                    <a:schemeClr val="accent2"/>
                  </a:solidFill>
                  <a:effectLst>
                    <a:glow rad="177800">
                      <a:schemeClr val="bg1"/>
                    </a:glow>
                  </a:effectLst>
                  <a:latin typeface="+mn-ea"/>
                </a:rPr>
                <a:t>0</a:t>
              </a:r>
              <a:endParaRPr lang="ja-JP" altLang="en-US" sz="800" dirty="0">
                <a:solidFill>
                  <a:schemeClr val="accent2"/>
                </a:solidFill>
                <a:effectLst>
                  <a:glow rad="177800">
                    <a:schemeClr val="bg1"/>
                  </a:glow>
                </a:effectLst>
              </a:endParaRPr>
            </a:p>
          </p:txBody>
        </p:sp>
        <p:sp>
          <p:nvSpPr>
            <p:cNvPr id="16" name="正方形/長方形 15">
              <a:extLst>
                <a:ext uri="{FF2B5EF4-FFF2-40B4-BE49-F238E27FC236}">
                  <a16:creationId xmlns:a16="http://schemas.microsoft.com/office/drawing/2014/main" id="{4572D614-0EC4-4A1B-8A60-67564E4CE5B4}"/>
                </a:ext>
              </a:extLst>
            </p:cNvPr>
            <p:cNvSpPr/>
            <p:nvPr/>
          </p:nvSpPr>
          <p:spPr>
            <a:xfrm>
              <a:off x="1456773" y="4547730"/>
              <a:ext cx="857927"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&gt;=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196" name="正方形/長方形 195">
              <a:extLst>
                <a:ext uri="{FF2B5EF4-FFF2-40B4-BE49-F238E27FC236}">
                  <a16:creationId xmlns:a16="http://schemas.microsoft.com/office/drawing/2014/main" id="{E582E6B6-70C8-43BD-BD14-470E554CEB11}"/>
                </a:ext>
              </a:extLst>
            </p:cNvPr>
            <p:cNvSpPr/>
            <p:nvPr/>
          </p:nvSpPr>
          <p:spPr>
            <a:xfrm>
              <a:off x="1731140" y="4759120"/>
              <a:ext cx="776175"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a:t>
              </a:r>
              <a:r>
                <a:rPr lang="en-US" altLang="ja-JP" sz="800" u="sng" dirty="0">
                  <a:solidFill>
                    <a:schemeClr val="accent2"/>
                  </a:solidFill>
                  <a:latin typeface="+mn-ea"/>
                </a:rPr>
                <a:t>&lt;</a:t>
              </a:r>
              <a:r>
                <a:rPr lang="pl-PL" altLang="ja-JP" sz="800" u="sng" dirty="0">
                  <a:solidFill>
                    <a:schemeClr val="accent2"/>
                  </a:solidFill>
                  <a:latin typeface="+mn-ea"/>
                </a:rPr>
                <a: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198" name="正方形/長方形 197">
              <a:extLst>
                <a:ext uri="{FF2B5EF4-FFF2-40B4-BE49-F238E27FC236}">
                  <a16:creationId xmlns:a16="http://schemas.microsoft.com/office/drawing/2014/main" id="{2BE9000F-F53A-4613-A067-7607A682EF48}"/>
                </a:ext>
              </a:extLst>
            </p:cNvPr>
            <p:cNvSpPr/>
            <p:nvPr/>
          </p:nvSpPr>
          <p:spPr>
            <a:xfrm>
              <a:off x="361991" y="5442948"/>
              <a:ext cx="857927"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&gt;=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199" name="正方形/長方形 198">
              <a:extLst>
                <a:ext uri="{FF2B5EF4-FFF2-40B4-BE49-F238E27FC236}">
                  <a16:creationId xmlns:a16="http://schemas.microsoft.com/office/drawing/2014/main" id="{E83BF754-0B10-4B76-8C62-204B1A505886}"/>
                </a:ext>
              </a:extLst>
            </p:cNvPr>
            <p:cNvSpPr/>
            <p:nvPr/>
          </p:nvSpPr>
          <p:spPr>
            <a:xfrm>
              <a:off x="380496" y="4520274"/>
              <a:ext cx="857927"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&gt;=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201" name="正方形/長方形 200">
              <a:extLst>
                <a:ext uri="{FF2B5EF4-FFF2-40B4-BE49-F238E27FC236}">
                  <a16:creationId xmlns:a16="http://schemas.microsoft.com/office/drawing/2014/main" id="{AFFB6AFA-E7B6-4968-AED5-A87E09D5C4F7}"/>
                </a:ext>
              </a:extLst>
            </p:cNvPr>
            <p:cNvSpPr/>
            <p:nvPr/>
          </p:nvSpPr>
          <p:spPr>
            <a:xfrm>
              <a:off x="1437584" y="5433168"/>
              <a:ext cx="857927"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&gt;=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202" name="正方形/長方形 201">
              <a:extLst>
                <a:ext uri="{FF2B5EF4-FFF2-40B4-BE49-F238E27FC236}">
                  <a16:creationId xmlns:a16="http://schemas.microsoft.com/office/drawing/2014/main" id="{834820CB-501F-4D56-9636-6E1F43C8647E}"/>
                </a:ext>
              </a:extLst>
            </p:cNvPr>
            <p:cNvSpPr/>
            <p:nvPr/>
          </p:nvSpPr>
          <p:spPr>
            <a:xfrm>
              <a:off x="1711860" y="5206729"/>
              <a:ext cx="776175"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a:t>
              </a:r>
              <a:r>
                <a:rPr lang="en-US" altLang="ja-JP" sz="800" u="sng" dirty="0">
                  <a:solidFill>
                    <a:schemeClr val="accent2"/>
                  </a:solidFill>
                  <a:latin typeface="+mn-ea"/>
                </a:rPr>
                <a:t>&lt;</a:t>
              </a:r>
              <a:r>
                <a:rPr lang="pl-PL" altLang="ja-JP" sz="800" u="sng" dirty="0">
                  <a:solidFill>
                    <a:schemeClr val="accent2"/>
                  </a:solidFill>
                  <a:latin typeface="+mn-ea"/>
                </a:rPr>
                <a: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203" name="正方形/長方形 202">
              <a:extLst>
                <a:ext uri="{FF2B5EF4-FFF2-40B4-BE49-F238E27FC236}">
                  <a16:creationId xmlns:a16="http://schemas.microsoft.com/office/drawing/2014/main" id="{4A4B1CD1-4102-443F-906B-39D93367BB8C}"/>
                </a:ext>
              </a:extLst>
            </p:cNvPr>
            <p:cNvSpPr/>
            <p:nvPr/>
          </p:nvSpPr>
          <p:spPr>
            <a:xfrm>
              <a:off x="224849" y="5206729"/>
              <a:ext cx="776175"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a:t>
              </a:r>
              <a:r>
                <a:rPr lang="en-US" altLang="ja-JP" sz="800" u="sng" dirty="0">
                  <a:solidFill>
                    <a:schemeClr val="accent2"/>
                  </a:solidFill>
                  <a:latin typeface="+mn-ea"/>
                </a:rPr>
                <a:t>&lt;</a:t>
              </a:r>
              <a:r>
                <a:rPr lang="pl-PL" altLang="ja-JP" sz="800" u="sng" dirty="0">
                  <a:solidFill>
                    <a:schemeClr val="accent2"/>
                  </a:solidFill>
                  <a:latin typeface="+mn-ea"/>
                </a:rPr>
                <a: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sp>
          <p:nvSpPr>
            <p:cNvPr id="204" name="正方形/長方形 203">
              <a:extLst>
                <a:ext uri="{FF2B5EF4-FFF2-40B4-BE49-F238E27FC236}">
                  <a16:creationId xmlns:a16="http://schemas.microsoft.com/office/drawing/2014/main" id="{E59D8110-580F-4595-8B7B-FCF903EA49D8}"/>
                </a:ext>
              </a:extLst>
            </p:cNvPr>
            <p:cNvSpPr/>
            <p:nvPr/>
          </p:nvSpPr>
          <p:spPr>
            <a:xfrm>
              <a:off x="218027" y="4777991"/>
              <a:ext cx="776175" cy="215444"/>
            </a:xfrm>
            <a:prstGeom prst="rect">
              <a:avLst/>
            </a:prstGeom>
          </p:spPr>
          <p:txBody>
            <a:bodyPr wrap="none">
              <a:spAutoFit/>
            </a:bodyPr>
            <a:lstStyle/>
            <a:p>
              <a:r>
                <a:rPr lang="en-US" altLang="ja-JP" sz="800" u="sng" dirty="0">
                  <a:solidFill>
                    <a:schemeClr val="accent2"/>
                  </a:solidFill>
                  <a:latin typeface="+mn-ea"/>
                </a:rPr>
                <a:t>|Δ</a:t>
              </a:r>
              <a:r>
                <a:rPr lang="pl-PL" altLang="ja-JP" sz="800" u="sng" dirty="0">
                  <a:solidFill>
                    <a:schemeClr val="accent2"/>
                  </a:solidFill>
                  <a:latin typeface="+mn-ea"/>
                </a:rPr>
                <a:t>y</a:t>
              </a:r>
              <a:r>
                <a:rPr lang="en-US" altLang="ja-JP" sz="800" u="sng" dirty="0">
                  <a:solidFill>
                    <a:schemeClr val="accent2"/>
                  </a:solidFill>
                  <a:latin typeface="+mn-ea"/>
                </a:rPr>
                <a:t>|</a:t>
              </a:r>
              <a:r>
                <a:rPr lang="pl-PL" altLang="ja-JP" sz="800" u="sng" dirty="0">
                  <a:solidFill>
                    <a:schemeClr val="accent2"/>
                  </a:solidFill>
                  <a:latin typeface="+mn-ea"/>
                </a:rPr>
                <a:t> </a:t>
              </a:r>
              <a:r>
                <a:rPr lang="en-US" altLang="ja-JP" sz="800" u="sng" dirty="0">
                  <a:solidFill>
                    <a:schemeClr val="accent2"/>
                  </a:solidFill>
                  <a:latin typeface="+mn-ea"/>
                </a:rPr>
                <a:t>&lt;</a:t>
              </a:r>
              <a:r>
                <a:rPr lang="pl-PL" altLang="ja-JP" sz="800" u="sng" dirty="0">
                  <a:solidFill>
                    <a:schemeClr val="accent2"/>
                  </a:solidFill>
                  <a:latin typeface="+mn-ea"/>
                </a:rPr>
                <a:t> </a:t>
              </a:r>
              <a:r>
                <a:rPr lang="en-US" altLang="ja-JP" sz="800" u="sng" dirty="0">
                  <a:solidFill>
                    <a:schemeClr val="accent2"/>
                  </a:solidFill>
                  <a:latin typeface="+mn-ea"/>
                </a:rPr>
                <a:t>|Δ</a:t>
              </a:r>
              <a:r>
                <a:rPr lang="pl-PL" altLang="ja-JP" sz="800" u="sng" dirty="0">
                  <a:solidFill>
                    <a:schemeClr val="accent2"/>
                  </a:solidFill>
                  <a:latin typeface="+mn-ea"/>
                </a:rPr>
                <a:t>x</a:t>
              </a:r>
              <a:r>
                <a:rPr lang="en-US" altLang="ja-JP" sz="800" u="sng" dirty="0">
                  <a:solidFill>
                    <a:schemeClr val="accent2"/>
                  </a:solidFill>
                  <a:latin typeface="+mn-ea"/>
                </a:rPr>
                <a:t>|</a:t>
              </a:r>
              <a:endParaRPr lang="ja-JP" altLang="en-US" sz="800" u="sng" dirty="0">
                <a:solidFill>
                  <a:schemeClr val="accent2"/>
                </a:solidFill>
              </a:endParaRPr>
            </a:p>
          </p:txBody>
        </p:sp>
      </p:grpSp>
      <p:pic>
        <p:nvPicPr>
          <p:cNvPr id="130" name="図 129">
            <a:extLst>
              <a:ext uri="{FF2B5EF4-FFF2-40B4-BE49-F238E27FC236}">
                <a16:creationId xmlns:a16="http://schemas.microsoft.com/office/drawing/2014/main" id="{1CDE9606-93E4-4996-8080-A2085854389A}"/>
              </a:ext>
            </a:extLst>
          </p:cNvPr>
          <p:cNvPicPr>
            <a:picLocks noChangeAspect="1"/>
          </p:cNvPicPr>
          <p:nvPr/>
        </p:nvPicPr>
        <p:blipFill rotWithShape="1">
          <a:blip r:embed="rId28"/>
          <a:srcRect r="72778" b="81520"/>
          <a:stretch/>
        </p:blipFill>
        <p:spPr>
          <a:xfrm>
            <a:off x="-930" y="11221"/>
            <a:ext cx="12808045" cy="544307"/>
          </a:xfrm>
          <a:prstGeom prst="rect">
            <a:avLst/>
          </a:prstGeom>
        </p:spPr>
      </p:pic>
      <p:sp>
        <p:nvSpPr>
          <p:cNvPr id="131" name="四角形: 角を丸くする 130">
            <a:extLst>
              <a:ext uri="{FF2B5EF4-FFF2-40B4-BE49-F238E27FC236}">
                <a16:creationId xmlns:a16="http://schemas.microsoft.com/office/drawing/2014/main" id="{09381130-655F-4B83-BC90-AF2622F326CF}"/>
              </a:ext>
            </a:extLst>
          </p:cNvPr>
          <p:cNvSpPr/>
          <p:nvPr/>
        </p:nvSpPr>
        <p:spPr>
          <a:xfrm>
            <a:off x="6153019" y="779806"/>
            <a:ext cx="213799" cy="139930"/>
          </a:xfrm>
          <a:prstGeom prst="roundRect">
            <a:avLst/>
          </a:prstGeom>
          <a:ln w="38100"/>
        </p:spPr>
        <p:style>
          <a:lnRef idx="2">
            <a:schemeClr val="accent3">
              <a:shade val="50000"/>
            </a:schemeClr>
          </a:lnRef>
          <a:fillRef idx="1">
            <a:schemeClr val="accent3"/>
          </a:fillRef>
          <a:effectRef idx="0">
            <a:schemeClr val="accent3"/>
          </a:effectRef>
          <a:fontRef idx="minor">
            <a:schemeClr val="lt1"/>
          </a:fontRef>
        </p:style>
        <p:txBody>
          <a:bodyPr wrap="none" tIns="0" rtlCol="0" anchor="t" anchorCtr="0"/>
          <a:lstStyle/>
          <a:p>
            <a:pPr algn="ctr"/>
            <a:r>
              <a:rPr lang="en-US" altLang="ja-JP" sz="900" b="1" dirty="0">
                <a:solidFill>
                  <a:schemeClr val="accent3">
                    <a:lumMod val="50000"/>
                  </a:schemeClr>
                </a:solidFill>
              </a:rPr>
              <a:t>12</a:t>
            </a:r>
            <a:endParaRPr kumimoji="1" lang="ja-JP" altLang="en-US" sz="900" b="1" dirty="0">
              <a:solidFill>
                <a:schemeClr val="accent3">
                  <a:lumMod val="50000"/>
                </a:schemeClr>
              </a:solidFill>
            </a:endParaRPr>
          </a:p>
        </p:txBody>
      </p:sp>
      <p:sp>
        <p:nvSpPr>
          <p:cNvPr id="134" name="テキスト ボックス 133">
            <a:extLst>
              <a:ext uri="{FF2B5EF4-FFF2-40B4-BE49-F238E27FC236}">
                <a16:creationId xmlns:a16="http://schemas.microsoft.com/office/drawing/2014/main" id="{42C372AD-91BB-4D50-BF4A-229319B24DAD}"/>
              </a:ext>
            </a:extLst>
          </p:cNvPr>
          <p:cNvSpPr txBox="1"/>
          <p:nvPr/>
        </p:nvSpPr>
        <p:spPr>
          <a:xfrm>
            <a:off x="10086208" y="4266085"/>
            <a:ext cx="2603982" cy="369332"/>
          </a:xfrm>
          <a:prstGeom prst="rect">
            <a:avLst/>
          </a:prstGeom>
          <a:noFill/>
        </p:spPr>
        <p:txBody>
          <a:bodyPr wrap="square" rtlCol="0">
            <a:spAutoFit/>
          </a:bodyPr>
          <a:lstStyle/>
          <a:p>
            <a:r>
              <a:rPr lang="ja-JP" altLang="en-US" sz="900" dirty="0">
                <a:latin typeface="+mn-ea"/>
                <a:ea typeface="+mn-ea"/>
              </a:rPr>
              <a:t>　下が図</a:t>
            </a:r>
            <a:r>
              <a:rPr lang="en-US" altLang="ja-JP" sz="900" dirty="0">
                <a:latin typeface="+mn-ea"/>
                <a:ea typeface="+mn-ea"/>
              </a:rPr>
              <a:t>4-7</a:t>
            </a:r>
            <a:r>
              <a:rPr lang="ja-JP" altLang="en-US" sz="900" dirty="0">
                <a:latin typeface="+mn-ea"/>
                <a:ea typeface="+mn-ea"/>
              </a:rPr>
              <a:t>のみで作った</a:t>
            </a:r>
            <a:r>
              <a:rPr lang="en-US" altLang="ja-JP" sz="900" dirty="0">
                <a:latin typeface="+mn-ea"/>
                <a:ea typeface="+mn-ea"/>
              </a:rPr>
              <a:t>3</a:t>
            </a:r>
            <a:r>
              <a:rPr lang="ja-JP" altLang="en-US" sz="900" dirty="0">
                <a:latin typeface="+mn-ea"/>
                <a:ea typeface="+mn-ea"/>
              </a:rPr>
              <a:t>出力層の重みデータ抜粋になる。</a:t>
            </a:r>
            <a:endParaRPr lang="en-US" altLang="ja-JP" sz="900" dirty="0">
              <a:latin typeface="+mn-ea"/>
              <a:ea typeface="+mn-ea"/>
            </a:endParaRPr>
          </a:p>
        </p:txBody>
      </p:sp>
      <p:sp>
        <p:nvSpPr>
          <p:cNvPr id="188" name="テキスト ボックス 187">
            <a:extLst>
              <a:ext uri="{FF2B5EF4-FFF2-40B4-BE49-F238E27FC236}">
                <a16:creationId xmlns:a16="http://schemas.microsoft.com/office/drawing/2014/main" id="{E3246623-36CF-4933-838D-B149867FDF5B}"/>
              </a:ext>
            </a:extLst>
          </p:cNvPr>
          <p:cNvSpPr txBox="1"/>
          <p:nvPr/>
        </p:nvSpPr>
        <p:spPr>
          <a:xfrm>
            <a:off x="10063775" y="5388121"/>
            <a:ext cx="2603982" cy="507831"/>
          </a:xfrm>
          <a:prstGeom prst="rect">
            <a:avLst/>
          </a:prstGeom>
          <a:noFill/>
        </p:spPr>
        <p:txBody>
          <a:bodyPr wrap="square" rtlCol="0">
            <a:spAutoFit/>
          </a:bodyPr>
          <a:lstStyle/>
          <a:p>
            <a:r>
              <a:rPr lang="ja-JP" altLang="en-US" sz="900" dirty="0">
                <a:latin typeface="+mn-ea"/>
                <a:ea typeface="+mn-ea"/>
              </a:rPr>
              <a:t>　このデータに新たに３を読み取ったデータの解析を行うと結果は下のようになり、この段階では５と間違えているのがわかる。</a:t>
            </a:r>
            <a:endParaRPr lang="en-US" altLang="ja-JP" sz="900" dirty="0">
              <a:latin typeface="+mn-ea"/>
              <a:ea typeface="+mn-ea"/>
            </a:endParaRPr>
          </a:p>
        </p:txBody>
      </p:sp>
      <p:pic>
        <p:nvPicPr>
          <p:cNvPr id="12" name="図 11">
            <a:extLst>
              <a:ext uri="{FF2B5EF4-FFF2-40B4-BE49-F238E27FC236}">
                <a16:creationId xmlns:a16="http://schemas.microsoft.com/office/drawing/2014/main" id="{805CBCB8-4A86-4559-9ABF-B309EFD5C0C7}"/>
              </a:ext>
            </a:extLst>
          </p:cNvPr>
          <p:cNvPicPr>
            <a:picLocks noChangeAspect="1"/>
          </p:cNvPicPr>
          <p:nvPr/>
        </p:nvPicPr>
        <p:blipFill>
          <a:blip r:embed="rId29"/>
          <a:stretch>
            <a:fillRect/>
          </a:stretch>
        </p:blipFill>
        <p:spPr>
          <a:xfrm rot="10800000">
            <a:off x="10265666" y="5849348"/>
            <a:ext cx="653064" cy="868965"/>
          </a:xfrm>
          <a:prstGeom prst="rect">
            <a:avLst/>
          </a:prstGeom>
          <a:ln>
            <a:solidFill>
              <a:schemeClr val="bg1">
                <a:lumMod val="65000"/>
              </a:schemeClr>
            </a:solidFill>
          </a:ln>
        </p:spPr>
      </p:pic>
      <p:pic>
        <p:nvPicPr>
          <p:cNvPr id="13" name="図 12">
            <a:extLst>
              <a:ext uri="{FF2B5EF4-FFF2-40B4-BE49-F238E27FC236}">
                <a16:creationId xmlns:a16="http://schemas.microsoft.com/office/drawing/2014/main" id="{C700F00E-F9FB-431C-ADAF-96C3DCE13C90}"/>
              </a:ext>
            </a:extLst>
          </p:cNvPr>
          <p:cNvPicPr>
            <a:picLocks noChangeAspect="1"/>
          </p:cNvPicPr>
          <p:nvPr/>
        </p:nvPicPr>
        <p:blipFill rotWithShape="1">
          <a:blip r:embed="rId30"/>
          <a:srcRect l="3390" t="20459" r="43282" b="26657"/>
          <a:stretch/>
        </p:blipFill>
        <p:spPr>
          <a:xfrm>
            <a:off x="11393744" y="5889615"/>
            <a:ext cx="430700" cy="798293"/>
          </a:xfrm>
          <a:prstGeom prst="rect">
            <a:avLst/>
          </a:prstGeom>
          <a:ln>
            <a:solidFill>
              <a:schemeClr val="bg1">
                <a:lumMod val="65000"/>
              </a:schemeClr>
            </a:solidFill>
          </a:ln>
        </p:spPr>
      </p:pic>
      <p:sp>
        <p:nvSpPr>
          <p:cNvPr id="189" name="テキスト ボックス 188">
            <a:extLst>
              <a:ext uri="{FF2B5EF4-FFF2-40B4-BE49-F238E27FC236}">
                <a16:creationId xmlns:a16="http://schemas.microsoft.com/office/drawing/2014/main" id="{A2A5F3FB-785F-405A-851A-3179B271864F}"/>
              </a:ext>
            </a:extLst>
          </p:cNvPr>
          <p:cNvSpPr txBox="1"/>
          <p:nvPr/>
        </p:nvSpPr>
        <p:spPr>
          <a:xfrm>
            <a:off x="10289880" y="6688781"/>
            <a:ext cx="2127495" cy="230832"/>
          </a:xfrm>
          <a:prstGeom prst="rect">
            <a:avLst/>
          </a:prstGeom>
          <a:noFill/>
        </p:spPr>
        <p:txBody>
          <a:bodyPr wrap="square" rtlCol="0">
            <a:spAutoFit/>
          </a:bodyPr>
          <a:lstStyle/>
          <a:p>
            <a:r>
              <a:rPr kumimoji="1" lang="ja-JP" altLang="en-US" sz="900" dirty="0">
                <a:latin typeface="+mn-ea"/>
                <a:ea typeface="+mn-ea"/>
              </a:rPr>
              <a:t>図</a:t>
            </a:r>
            <a:r>
              <a:rPr kumimoji="1" lang="en-US" altLang="ja-JP" sz="900" dirty="0">
                <a:latin typeface="+mn-ea"/>
                <a:ea typeface="+mn-ea"/>
              </a:rPr>
              <a:t>4-11</a:t>
            </a:r>
            <a:r>
              <a:rPr kumimoji="1" lang="ja-JP" altLang="en-US" sz="900" dirty="0">
                <a:latin typeface="+mn-ea"/>
                <a:ea typeface="+mn-ea"/>
              </a:rPr>
              <a:t>　３読取りデータと解析結果</a:t>
            </a:r>
            <a:endParaRPr kumimoji="1" lang="en-US" altLang="ja-JP" sz="900" dirty="0">
              <a:latin typeface="+mn-ea"/>
              <a:ea typeface="+mn-ea"/>
            </a:endParaRPr>
          </a:p>
        </p:txBody>
      </p:sp>
      <p:sp>
        <p:nvSpPr>
          <p:cNvPr id="192" name="二等辺三角形 191">
            <a:extLst>
              <a:ext uri="{FF2B5EF4-FFF2-40B4-BE49-F238E27FC236}">
                <a16:creationId xmlns:a16="http://schemas.microsoft.com/office/drawing/2014/main" id="{770FB491-5BFC-4F2B-8F15-2ABCD88F7E31}"/>
              </a:ext>
            </a:extLst>
          </p:cNvPr>
          <p:cNvSpPr/>
          <p:nvPr/>
        </p:nvSpPr>
        <p:spPr>
          <a:xfrm rot="5400000">
            <a:off x="10990058" y="6169711"/>
            <a:ext cx="302207" cy="2684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3" name="テキスト ボックス 192">
            <a:extLst>
              <a:ext uri="{FF2B5EF4-FFF2-40B4-BE49-F238E27FC236}">
                <a16:creationId xmlns:a16="http://schemas.microsoft.com/office/drawing/2014/main" id="{95F5C71C-9C89-41D5-ADCD-4DAF78F1846C}"/>
              </a:ext>
            </a:extLst>
          </p:cNvPr>
          <p:cNvSpPr txBox="1"/>
          <p:nvPr/>
        </p:nvSpPr>
        <p:spPr>
          <a:xfrm>
            <a:off x="10934339" y="5943826"/>
            <a:ext cx="451208" cy="230832"/>
          </a:xfrm>
          <a:prstGeom prst="rect">
            <a:avLst/>
          </a:prstGeom>
          <a:noFill/>
        </p:spPr>
        <p:txBody>
          <a:bodyPr wrap="square" rtlCol="0">
            <a:spAutoFit/>
          </a:bodyPr>
          <a:lstStyle/>
          <a:p>
            <a:r>
              <a:rPr kumimoji="1" lang="ja-JP" altLang="en-US" sz="900" dirty="0">
                <a:solidFill>
                  <a:schemeClr val="accent2"/>
                </a:solidFill>
                <a:latin typeface="+mn-ea"/>
                <a:ea typeface="+mn-ea"/>
              </a:rPr>
              <a:t>結果</a:t>
            </a:r>
            <a:endParaRPr kumimoji="1" lang="en-US" altLang="ja-JP" sz="900" dirty="0">
              <a:solidFill>
                <a:schemeClr val="accent2"/>
              </a:solidFill>
              <a:latin typeface="+mn-ea"/>
              <a:ea typeface="+mn-ea"/>
            </a:endParaRPr>
          </a:p>
        </p:txBody>
      </p:sp>
      <p:sp>
        <p:nvSpPr>
          <p:cNvPr id="195" name="テキスト ボックス 194">
            <a:extLst>
              <a:ext uri="{FF2B5EF4-FFF2-40B4-BE49-F238E27FC236}">
                <a16:creationId xmlns:a16="http://schemas.microsoft.com/office/drawing/2014/main" id="{B8DDFB3E-2212-42F2-A056-E2977CCC4544}"/>
              </a:ext>
            </a:extLst>
          </p:cNvPr>
          <p:cNvSpPr txBox="1"/>
          <p:nvPr/>
        </p:nvSpPr>
        <p:spPr>
          <a:xfrm>
            <a:off x="11595632" y="587593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kumimoji="1" lang="en-US" altLang="ja-JP" sz="800" dirty="0">
                <a:solidFill>
                  <a:schemeClr val="accent2"/>
                </a:solidFill>
                <a:latin typeface="+mn-ea"/>
                <a:ea typeface="+mn-ea"/>
              </a:rPr>
              <a:t>0</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197" name="テキスト ボックス 196">
            <a:extLst>
              <a:ext uri="{FF2B5EF4-FFF2-40B4-BE49-F238E27FC236}">
                <a16:creationId xmlns:a16="http://schemas.microsoft.com/office/drawing/2014/main" id="{4CDC2D2C-C094-4EA3-8B40-659E61A13282}"/>
              </a:ext>
            </a:extLst>
          </p:cNvPr>
          <p:cNvSpPr txBox="1"/>
          <p:nvPr/>
        </p:nvSpPr>
        <p:spPr>
          <a:xfrm>
            <a:off x="11595632" y="596630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kumimoji="1" lang="en-US" altLang="ja-JP" sz="800" dirty="0">
                <a:solidFill>
                  <a:schemeClr val="accent2"/>
                </a:solidFill>
                <a:latin typeface="+mn-ea"/>
                <a:ea typeface="+mn-ea"/>
              </a:rPr>
              <a:t>1</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00" name="テキスト ボックス 199">
            <a:extLst>
              <a:ext uri="{FF2B5EF4-FFF2-40B4-BE49-F238E27FC236}">
                <a16:creationId xmlns:a16="http://schemas.microsoft.com/office/drawing/2014/main" id="{C8AF44B6-C2F2-4CC0-B43E-2903B658A559}"/>
              </a:ext>
            </a:extLst>
          </p:cNvPr>
          <p:cNvSpPr txBox="1"/>
          <p:nvPr/>
        </p:nvSpPr>
        <p:spPr>
          <a:xfrm>
            <a:off x="11595632" y="605667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2</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06" name="テキスト ボックス 205">
            <a:extLst>
              <a:ext uri="{FF2B5EF4-FFF2-40B4-BE49-F238E27FC236}">
                <a16:creationId xmlns:a16="http://schemas.microsoft.com/office/drawing/2014/main" id="{4C612B41-B7CA-4F4D-A5F6-3BADECCE47E0}"/>
              </a:ext>
            </a:extLst>
          </p:cNvPr>
          <p:cNvSpPr txBox="1"/>
          <p:nvPr/>
        </p:nvSpPr>
        <p:spPr>
          <a:xfrm>
            <a:off x="11595632" y="614704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3</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07" name="テキスト ボックス 206">
            <a:extLst>
              <a:ext uri="{FF2B5EF4-FFF2-40B4-BE49-F238E27FC236}">
                <a16:creationId xmlns:a16="http://schemas.microsoft.com/office/drawing/2014/main" id="{0A3D4DBF-8C77-45CA-ABA0-ED7CF9E53E4E}"/>
              </a:ext>
            </a:extLst>
          </p:cNvPr>
          <p:cNvSpPr txBox="1"/>
          <p:nvPr/>
        </p:nvSpPr>
        <p:spPr>
          <a:xfrm>
            <a:off x="11595632" y="632778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5</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08" name="テキスト ボックス 207">
            <a:extLst>
              <a:ext uri="{FF2B5EF4-FFF2-40B4-BE49-F238E27FC236}">
                <a16:creationId xmlns:a16="http://schemas.microsoft.com/office/drawing/2014/main" id="{C5B30D28-D1FB-4831-85B4-1BEA5EDAF009}"/>
              </a:ext>
            </a:extLst>
          </p:cNvPr>
          <p:cNvSpPr txBox="1"/>
          <p:nvPr/>
        </p:nvSpPr>
        <p:spPr>
          <a:xfrm>
            <a:off x="11595632" y="623741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4</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09" name="テキスト ボックス 208">
            <a:extLst>
              <a:ext uri="{FF2B5EF4-FFF2-40B4-BE49-F238E27FC236}">
                <a16:creationId xmlns:a16="http://schemas.microsoft.com/office/drawing/2014/main" id="{08D6E521-A00A-4AF7-A24D-39BA03574D32}"/>
              </a:ext>
            </a:extLst>
          </p:cNvPr>
          <p:cNvSpPr txBox="1"/>
          <p:nvPr/>
        </p:nvSpPr>
        <p:spPr>
          <a:xfrm>
            <a:off x="11595632" y="6418150"/>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6</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10" name="テキスト ボックス 209">
            <a:extLst>
              <a:ext uri="{FF2B5EF4-FFF2-40B4-BE49-F238E27FC236}">
                <a16:creationId xmlns:a16="http://schemas.microsoft.com/office/drawing/2014/main" id="{07B77147-F269-457B-8238-BB9A67819CED}"/>
              </a:ext>
            </a:extLst>
          </p:cNvPr>
          <p:cNvSpPr txBox="1"/>
          <p:nvPr/>
        </p:nvSpPr>
        <p:spPr>
          <a:xfrm>
            <a:off x="11595632" y="650851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7</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11" name="テキスト ボックス 210">
            <a:extLst>
              <a:ext uri="{FF2B5EF4-FFF2-40B4-BE49-F238E27FC236}">
                <a16:creationId xmlns:a16="http://schemas.microsoft.com/office/drawing/2014/main" id="{C4CE71C5-1ABF-4DA1-BE24-B8ABF27ED941}"/>
              </a:ext>
            </a:extLst>
          </p:cNvPr>
          <p:cNvSpPr txBox="1"/>
          <p:nvPr/>
        </p:nvSpPr>
        <p:spPr>
          <a:xfrm>
            <a:off x="10073888" y="6831834"/>
            <a:ext cx="2603982" cy="369332"/>
          </a:xfrm>
          <a:prstGeom prst="rect">
            <a:avLst/>
          </a:prstGeom>
          <a:noFill/>
        </p:spPr>
        <p:txBody>
          <a:bodyPr wrap="square" rtlCol="0">
            <a:spAutoFit/>
          </a:bodyPr>
          <a:lstStyle/>
          <a:p>
            <a:r>
              <a:rPr lang="ja-JP" altLang="en-US" sz="900" dirty="0">
                <a:latin typeface="+mn-ea"/>
                <a:ea typeface="+mn-ea"/>
              </a:rPr>
              <a:t>　このデータを学習データとして追加し、重みを計算する。この結果、値が少し調整される。</a:t>
            </a:r>
            <a:endParaRPr lang="en-US" altLang="ja-JP" sz="900" dirty="0">
              <a:latin typeface="+mn-ea"/>
              <a:ea typeface="+mn-ea"/>
            </a:endParaRPr>
          </a:p>
        </p:txBody>
      </p:sp>
      <p:grpSp>
        <p:nvGrpSpPr>
          <p:cNvPr id="11" name="グループ化 10">
            <a:extLst>
              <a:ext uri="{FF2B5EF4-FFF2-40B4-BE49-F238E27FC236}">
                <a16:creationId xmlns:a16="http://schemas.microsoft.com/office/drawing/2014/main" id="{901D2799-0C0D-4A8F-A566-4BDCE8D6FF48}"/>
              </a:ext>
            </a:extLst>
          </p:cNvPr>
          <p:cNvGrpSpPr/>
          <p:nvPr/>
        </p:nvGrpSpPr>
        <p:grpSpPr>
          <a:xfrm>
            <a:off x="10182314" y="4580058"/>
            <a:ext cx="2380996" cy="1041503"/>
            <a:chOff x="11258489" y="4604514"/>
            <a:chExt cx="1325973" cy="580009"/>
          </a:xfrm>
        </p:grpSpPr>
        <p:pic>
          <p:nvPicPr>
            <p:cNvPr id="10" name="図 9">
              <a:extLst>
                <a:ext uri="{FF2B5EF4-FFF2-40B4-BE49-F238E27FC236}">
                  <a16:creationId xmlns:a16="http://schemas.microsoft.com/office/drawing/2014/main" id="{555B3E4C-1A62-44D5-A748-CE52A3B20FB2}"/>
                </a:ext>
              </a:extLst>
            </p:cNvPr>
            <p:cNvPicPr>
              <a:picLocks noChangeAspect="1"/>
            </p:cNvPicPr>
            <p:nvPr/>
          </p:nvPicPr>
          <p:blipFill rotWithShape="1">
            <a:blip r:embed="rId31"/>
            <a:srcRect t="1" r="30340" b="66547"/>
            <a:stretch/>
          </p:blipFill>
          <p:spPr>
            <a:xfrm>
              <a:off x="11258489" y="4604514"/>
              <a:ext cx="1325973" cy="457618"/>
            </a:xfrm>
            <a:prstGeom prst="rect">
              <a:avLst/>
            </a:prstGeom>
            <a:ln>
              <a:solidFill>
                <a:schemeClr val="bg1">
                  <a:lumMod val="65000"/>
                </a:schemeClr>
              </a:solidFill>
            </a:ln>
          </p:spPr>
        </p:pic>
        <p:sp>
          <p:nvSpPr>
            <p:cNvPr id="8" name="正方形/長方形 7">
              <a:extLst>
                <a:ext uri="{FF2B5EF4-FFF2-40B4-BE49-F238E27FC236}">
                  <a16:creationId xmlns:a16="http://schemas.microsoft.com/office/drawing/2014/main" id="{A56C9F5A-925C-49B6-9B98-BD745A102654}"/>
                </a:ext>
              </a:extLst>
            </p:cNvPr>
            <p:cNvSpPr/>
            <p:nvPr/>
          </p:nvSpPr>
          <p:spPr>
            <a:xfrm>
              <a:off x="11280332" y="4953059"/>
              <a:ext cx="1287107" cy="105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9F88B0C-0298-454D-9741-3F19649452E7}"/>
                </a:ext>
              </a:extLst>
            </p:cNvPr>
            <p:cNvSpPr txBox="1"/>
            <p:nvPr/>
          </p:nvSpPr>
          <p:spPr>
            <a:xfrm>
              <a:off x="11341237" y="4953691"/>
              <a:ext cx="223138" cy="230832"/>
            </a:xfrm>
            <a:prstGeom prst="rect">
              <a:avLst/>
            </a:prstGeom>
            <a:noFill/>
          </p:spPr>
          <p:txBody>
            <a:bodyPr wrap="none" rtlCol="0">
              <a:spAutoFit/>
            </a:bodyPr>
            <a:lstStyle/>
            <a:p>
              <a:pPr algn="l"/>
              <a:r>
                <a:rPr kumimoji="1" lang="ja-JP" altLang="en-US" sz="300" dirty="0">
                  <a:latin typeface="+mn-ea"/>
                  <a:ea typeface="+mn-ea"/>
                </a:rPr>
                <a:t>・</a:t>
              </a:r>
              <a:endParaRPr kumimoji="1" lang="en-US" altLang="ja-JP" sz="300" dirty="0">
                <a:latin typeface="+mn-ea"/>
                <a:ea typeface="+mn-ea"/>
              </a:endParaRPr>
            </a:p>
            <a:p>
              <a:pPr algn="l"/>
              <a:r>
                <a:rPr lang="ja-JP" altLang="en-US" sz="300" dirty="0">
                  <a:latin typeface="+mn-ea"/>
                  <a:ea typeface="+mn-ea"/>
                </a:rPr>
                <a:t>・</a:t>
              </a:r>
              <a:endParaRPr lang="en-US" altLang="ja-JP" sz="300" dirty="0">
                <a:latin typeface="+mn-ea"/>
                <a:ea typeface="+mn-ea"/>
              </a:endParaRPr>
            </a:p>
            <a:p>
              <a:pPr algn="l"/>
              <a:r>
                <a:rPr lang="ja-JP" altLang="en-US" sz="300" dirty="0">
                  <a:latin typeface="+mn-ea"/>
                  <a:ea typeface="+mn-ea"/>
                </a:rPr>
                <a:t>・</a:t>
              </a:r>
              <a:endParaRPr kumimoji="1" lang="ja-JP" altLang="en-US" sz="300" dirty="0">
                <a:latin typeface="+mn-ea"/>
                <a:ea typeface="+mn-ea"/>
              </a:endParaRPr>
            </a:p>
          </p:txBody>
        </p:sp>
      </p:grpSp>
      <p:grpSp>
        <p:nvGrpSpPr>
          <p:cNvPr id="17" name="グループ化 16">
            <a:extLst>
              <a:ext uri="{FF2B5EF4-FFF2-40B4-BE49-F238E27FC236}">
                <a16:creationId xmlns:a16="http://schemas.microsoft.com/office/drawing/2014/main" id="{7BEECC87-A8EA-41CA-9212-1F26AF269EF1}"/>
              </a:ext>
            </a:extLst>
          </p:cNvPr>
          <p:cNvGrpSpPr/>
          <p:nvPr/>
        </p:nvGrpSpPr>
        <p:grpSpPr>
          <a:xfrm>
            <a:off x="10189466" y="7162647"/>
            <a:ext cx="2380996" cy="1042273"/>
            <a:chOff x="10189466" y="7643791"/>
            <a:chExt cx="2380996" cy="1042273"/>
          </a:xfrm>
        </p:grpSpPr>
        <p:pic>
          <p:nvPicPr>
            <p:cNvPr id="14" name="図 13">
              <a:extLst>
                <a:ext uri="{FF2B5EF4-FFF2-40B4-BE49-F238E27FC236}">
                  <a16:creationId xmlns:a16="http://schemas.microsoft.com/office/drawing/2014/main" id="{88FCCE36-55DC-417E-BC32-D42FD92F6C63}"/>
                </a:ext>
              </a:extLst>
            </p:cNvPr>
            <p:cNvPicPr>
              <a:picLocks noChangeAspect="1"/>
            </p:cNvPicPr>
            <p:nvPr/>
          </p:nvPicPr>
          <p:blipFill rotWithShape="1">
            <a:blip r:embed="rId32"/>
            <a:srcRect r="23219" b="59781"/>
            <a:stretch/>
          </p:blipFill>
          <p:spPr>
            <a:xfrm>
              <a:off x="10189466" y="7643791"/>
              <a:ext cx="2380996" cy="830820"/>
            </a:xfrm>
            <a:prstGeom prst="rect">
              <a:avLst/>
            </a:prstGeom>
            <a:ln>
              <a:solidFill>
                <a:schemeClr val="bg1">
                  <a:lumMod val="65000"/>
                </a:schemeClr>
              </a:solidFill>
            </a:ln>
          </p:spPr>
        </p:pic>
        <p:sp>
          <p:nvSpPr>
            <p:cNvPr id="212" name="正方形/長方形 211">
              <a:extLst>
                <a:ext uri="{FF2B5EF4-FFF2-40B4-BE49-F238E27FC236}">
                  <a16:creationId xmlns:a16="http://schemas.microsoft.com/office/drawing/2014/main" id="{25AF3DCB-3DDB-4ED4-ABD7-16BB41A82378}"/>
                </a:ext>
              </a:extLst>
            </p:cNvPr>
            <p:cNvSpPr/>
            <p:nvPr/>
          </p:nvSpPr>
          <p:spPr>
            <a:xfrm>
              <a:off x="10239775" y="8282083"/>
              <a:ext cx="2311206" cy="192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テキスト ボックス 212">
              <a:extLst>
                <a:ext uri="{FF2B5EF4-FFF2-40B4-BE49-F238E27FC236}">
                  <a16:creationId xmlns:a16="http://schemas.microsoft.com/office/drawing/2014/main" id="{0C3A7194-5DE1-4565-9788-2A4432E9B640}"/>
                </a:ext>
              </a:extLst>
            </p:cNvPr>
            <p:cNvSpPr txBox="1"/>
            <p:nvPr/>
          </p:nvSpPr>
          <p:spPr>
            <a:xfrm>
              <a:off x="10359643" y="8271568"/>
              <a:ext cx="400680" cy="414496"/>
            </a:xfrm>
            <a:prstGeom prst="rect">
              <a:avLst/>
            </a:prstGeom>
            <a:noFill/>
          </p:spPr>
          <p:txBody>
            <a:bodyPr wrap="none" rtlCol="0">
              <a:spAutoFit/>
            </a:bodyPr>
            <a:lstStyle/>
            <a:p>
              <a:pPr algn="l"/>
              <a:r>
                <a:rPr kumimoji="1" lang="ja-JP" altLang="en-US" sz="300" dirty="0">
                  <a:latin typeface="+mn-ea"/>
                  <a:ea typeface="+mn-ea"/>
                </a:rPr>
                <a:t>・</a:t>
              </a:r>
              <a:endParaRPr kumimoji="1" lang="en-US" altLang="ja-JP" sz="300" dirty="0">
                <a:latin typeface="+mn-ea"/>
                <a:ea typeface="+mn-ea"/>
              </a:endParaRPr>
            </a:p>
            <a:p>
              <a:pPr algn="l"/>
              <a:r>
                <a:rPr lang="ja-JP" altLang="en-US" sz="300" dirty="0">
                  <a:latin typeface="+mn-ea"/>
                  <a:ea typeface="+mn-ea"/>
                </a:rPr>
                <a:t>・</a:t>
              </a:r>
              <a:endParaRPr lang="en-US" altLang="ja-JP" sz="300" dirty="0">
                <a:latin typeface="+mn-ea"/>
                <a:ea typeface="+mn-ea"/>
              </a:endParaRPr>
            </a:p>
            <a:p>
              <a:pPr algn="l"/>
              <a:r>
                <a:rPr lang="ja-JP" altLang="en-US" sz="300" dirty="0">
                  <a:latin typeface="+mn-ea"/>
                  <a:ea typeface="+mn-ea"/>
                </a:rPr>
                <a:t>・</a:t>
              </a:r>
              <a:endParaRPr kumimoji="1" lang="ja-JP" altLang="en-US" sz="300" dirty="0">
                <a:latin typeface="+mn-ea"/>
                <a:ea typeface="+mn-ea"/>
              </a:endParaRPr>
            </a:p>
          </p:txBody>
        </p:sp>
      </p:grpSp>
      <p:pic>
        <p:nvPicPr>
          <p:cNvPr id="214" name="図 213">
            <a:extLst>
              <a:ext uri="{FF2B5EF4-FFF2-40B4-BE49-F238E27FC236}">
                <a16:creationId xmlns:a16="http://schemas.microsoft.com/office/drawing/2014/main" id="{E8E38631-FD67-40D2-9904-CE200820F071}"/>
              </a:ext>
            </a:extLst>
          </p:cNvPr>
          <p:cNvPicPr>
            <a:picLocks noChangeAspect="1"/>
          </p:cNvPicPr>
          <p:nvPr/>
        </p:nvPicPr>
        <p:blipFill>
          <a:blip r:embed="rId29"/>
          <a:stretch>
            <a:fillRect/>
          </a:stretch>
        </p:blipFill>
        <p:spPr>
          <a:xfrm rot="10800000">
            <a:off x="10265666" y="8445127"/>
            <a:ext cx="653064" cy="868965"/>
          </a:xfrm>
          <a:prstGeom prst="rect">
            <a:avLst/>
          </a:prstGeom>
          <a:ln>
            <a:solidFill>
              <a:schemeClr val="bg1">
                <a:lumMod val="65000"/>
              </a:schemeClr>
            </a:solidFill>
          </a:ln>
        </p:spPr>
      </p:pic>
      <p:sp>
        <p:nvSpPr>
          <p:cNvPr id="216" name="テキスト ボックス 215">
            <a:extLst>
              <a:ext uri="{FF2B5EF4-FFF2-40B4-BE49-F238E27FC236}">
                <a16:creationId xmlns:a16="http://schemas.microsoft.com/office/drawing/2014/main" id="{52025F70-3D9E-4849-9ADA-FE65E339CB08}"/>
              </a:ext>
            </a:extLst>
          </p:cNvPr>
          <p:cNvSpPr txBox="1"/>
          <p:nvPr/>
        </p:nvSpPr>
        <p:spPr>
          <a:xfrm>
            <a:off x="10289880" y="9303498"/>
            <a:ext cx="2127495" cy="230832"/>
          </a:xfrm>
          <a:prstGeom prst="rect">
            <a:avLst/>
          </a:prstGeom>
          <a:noFill/>
        </p:spPr>
        <p:txBody>
          <a:bodyPr wrap="square" rtlCol="0">
            <a:spAutoFit/>
          </a:bodyPr>
          <a:lstStyle/>
          <a:p>
            <a:r>
              <a:rPr kumimoji="1" lang="ja-JP" altLang="en-US" sz="900" dirty="0">
                <a:latin typeface="+mn-ea"/>
                <a:ea typeface="+mn-ea"/>
              </a:rPr>
              <a:t>図</a:t>
            </a:r>
            <a:r>
              <a:rPr kumimoji="1" lang="en-US" altLang="ja-JP" sz="900" dirty="0">
                <a:latin typeface="+mn-ea"/>
                <a:ea typeface="+mn-ea"/>
              </a:rPr>
              <a:t>4-12</a:t>
            </a:r>
            <a:r>
              <a:rPr kumimoji="1" lang="ja-JP" altLang="en-US" sz="900" dirty="0">
                <a:latin typeface="+mn-ea"/>
                <a:ea typeface="+mn-ea"/>
              </a:rPr>
              <a:t>　３読取りデータと解析結果</a:t>
            </a:r>
            <a:endParaRPr kumimoji="1" lang="en-US" altLang="ja-JP" sz="900" dirty="0">
              <a:latin typeface="+mn-ea"/>
              <a:ea typeface="+mn-ea"/>
            </a:endParaRPr>
          </a:p>
        </p:txBody>
      </p:sp>
      <p:sp>
        <p:nvSpPr>
          <p:cNvPr id="217" name="二等辺三角形 216">
            <a:extLst>
              <a:ext uri="{FF2B5EF4-FFF2-40B4-BE49-F238E27FC236}">
                <a16:creationId xmlns:a16="http://schemas.microsoft.com/office/drawing/2014/main" id="{81482FFB-8882-412A-B80D-AF72B32351AE}"/>
              </a:ext>
            </a:extLst>
          </p:cNvPr>
          <p:cNvSpPr/>
          <p:nvPr/>
        </p:nvSpPr>
        <p:spPr>
          <a:xfrm rot="5400000">
            <a:off x="10990058" y="8775538"/>
            <a:ext cx="302207" cy="2684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8" name="テキスト ボックス 217">
            <a:extLst>
              <a:ext uri="{FF2B5EF4-FFF2-40B4-BE49-F238E27FC236}">
                <a16:creationId xmlns:a16="http://schemas.microsoft.com/office/drawing/2014/main" id="{41396891-44B1-4D1A-9BDD-2728E18DF9EC}"/>
              </a:ext>
            </a:extLst>
          </p:cNvPr>
          <p:cNvSpPr txBox="1"/>
          <p:nvPr/>
        </p:nvSpPr>
        <p:spPr>
          <a:xfrm>
            <a:off x="10934339" y="8549653"/>
            <a:ext cx="451208" cy="230832"/>
          </a:xfrm>
          <a:prstGeom prst="rect">
            <a:avLst/>
          </a:prstGeom>
          <a:noFill/>
        </p:spPr>
        <p:txBody>
          <a:bodyPr wrap="square" rtlCol="0">
            <a:spAutoFit/>
          </a:bodyPr>
          <a:lstStyle/>
          <a:p>
            <a:r>
              <a:rPr kumimoji="1" lang="ja-JP" altLang="en-US" sz="900" dirty="0">
                <a:solidFill>
                  <a:schemeClr val="accent2"/>
                </a:solidFill>
                <a:latin typeface="+mn-ea"/>
                <a:ea typeface="+mn-ea"/>
              </a:rPr>
              <a:t>結果</a:t>
            </a:r>
            <a:endParaRPr kumimoji="1" lang="en-US" altLang="ja-JP" sz="900" dirty="0">
              <a:solidFill>
                <a:schemeClr val="accent2"/>
              </a:solidFill>
              <a:latin typeface="+mn-ea"/>
              <a:ea typeface="+mn-ea"/>
            </a:endParaRPr>
          </a:p>
        </p:txBody>
      </p:sp>
      <p:pic>
        <p:nvPicPr>
          <p:cNvPr id="18" name="図 17">
            <a:extLst>
              <a:ext uri="{FF2B5EF4-FFF2-40B4-BE49-F238E27FC236}">
                <a16:creationId xmlns:a16="http://schemas.microsoft.com/office/drawing/2014/main" id="{C0A8F23F-46CD-4E72-82B1-634ABBB92BF5}"/>
              </a:ext>
            </a:extLst>
          </p:cNvPr>
          <p:cNvPicPr>
            <a:picLocks noChangeAspect="1"/>
          </p:cNvPicPr>
          <p:nvPr/>
        </p:nvPicPr>
        <p:blipFill rotWithShape="1">
          <a:blip r:embed="rId33"/>
          <a:srcRect t="-6911" r="-5479" b="-6273"/>
          <a:stretch/>
        </p:blipFill>
        <p:spPr>
          <a:xfrm>
            <a:off x="11395448" y="8493526"/>
            <a:ext cx="428996" cy="807479"/>
          </a:xfrm>
          <a:prstGeom prst="rect">
            <a:avLst/>
          </a:prstGeom>
          <a:solidFill>
            <a:schemeClr val="bg1"/>
          </a:solidFill>
          <a:ln>
            <a:solidFill>
              <a:schemeClr val="bg1">
                <a:lumMod val="65000"/>
              </a:schemeClr>
            </a:solidFill>
          </a:ln>
        </p:spPr>
      </p:pic>
      <p:sp>
        <p:nvSpPr>
          <p:cNvPr id="219" name="テキスト ボックス 218">
            <a:extLst>
              <a:ext uri="{FF2B5EF4-FFF2-40B4-BE49-F238E27FC236}">
                <a16:creationId xmlns:a16="http://schemas.microsoft.com/office/drawing/2014/main" id="{2805BE9E-7F8A-46CC-B0B8-DB448679BD7E}"/>
              </a:ext>
            </a:extLst>
          </p:cNvPr>
          <p:cNvSpPr txBox="1"/>
          <p:nvPr/>
        </p:nvSpPr>
        <p:spPr>
          <a:xfrm>
            <a:off x="11595632" y="848175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kumimoji="1" lang="en-US" altLang="ja-JP" sz="800" dirty="0">
                <a:solidFill>
                  <a:schemeClr val="accent2"/>
                </a:solidFill>
                <a:latin typeface="+mn-ea"/>
                <a:ea typeface="+mn-ea"/>
              </a:rPr>
              <a:t>0</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0" name="テキスト ボックス 219">
            <a:extLst>
              <a:ext uri="{FF2B5EF4-FFF2-40B4-BE49-F238E27FC236}">
                <a16:creationId xmlns:a16="http://schemas.microsoft.com/office/drawing/2014/main" id="{4AB6EE7C-966A-4B70-886D-CE5EED303200}"/>
              </a:ext>
            </a:extLst>
          </p:cNvPr>
          <p:cNvSpPr txBox="1"/>
          <p:nvPr/>
        </p:nvSpPr>
        <p:spPr>
          <a:xfrm>
            <a:off x="11595632" y="857212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kumimoji="1" lang="en-US" altLang="ja-JP" sz="800" dirty="0">
                <a:solidFill>
                  <a:schemeClr val="accent2"/>
                </a:solidFill>
                <a:latin typeface="+mn-ea"/>
                <a:ea typeface="+mn-ea"/>
              </a:rPr>
              <a:t>1</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1" name="テキスト ボックス 220">
            <a:extLst>
              <a:ext uri="{FF2B5EF4-FFF2-40B4-BE49-F238E27FC236}">
                <a16:creationId xmlns:a16="http://schemas.microsoft.com/office/drawing/2014/main" id="{F75253E2-DDE9-4771-954B-095723DBA6AE}"/>
              </a:ext>
            </a:extLst>
          </p:cNvPr>
          <p:cNvSpPr txBox="1"/>
          <p:nvPr/>
        </p:nvSpPr>
        <p:spPr>
          <a:xfrm>
            <a:off x="11595632" y="866249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2</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2" name="テキスト ボックス 221">
            <a:extLst>
              <a:ext uri="{FF2B5EF4-FFF2-40B4-BE49-F238E27FC236}">
                <a16:creationId xmlns:a16="http://schemas.microsoft.com/office/drawing/2014/main" id="{0AC9FC96-00D9-4466-9BC7-28097BC15668}"/>
              </a:ext>
            </a:extLst>
          </p:cNvPr>
          <p:cNvSpPr txBox="1"/>
          <p:nvPr/>
        </p:nvSpPr>
        <p:spPr>
          <a:xfrm>
            <a:off x="11595632" y="875286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3</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3" name="テキスト ボックス 222">
            <a:extLst>
              <a:ext uri="{FF2B5EF4-FFF2-40B4-BE49-F238E27FC236}">
                <a16:creationId xmlns:a16="http://schemas.microsoft.com/office/drawing/2014/main" id="{D83D96D3-89B4-4969-836B-80D87EF460BD}"/>
              </a:ext>
            </a:extLst>
          </p:cNvPr>
          <p:cNvSpPr txBox="1"/>
          <p:nvPr/>
        </p:nvSpPr>
        <p:spPr>
          <a:xfrm>
            <a:off x="11595632" y="893360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5</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4" name="テキスト ボックス 223">
            <a:extLst>
              <a:ext uri="{FF2B5EF4-FFF2-40B4-BE49-F238E27FC236}">
                <a16:creationId xmlns:a16="http://schemas.microsoft.com/office/drawing/2014/main" id="{FBB427B3-7364-4B6C-AF4C-5231C6D01DD6}"/>
              </a:ext>
            </a:extLst>
          </p:cNvPr>
          <p:cNvSpPr txBox="1"/>
          <p:nvPr/>
        </p:nvSpPr>
        <p:spPr>
          <a:xfrm>
            <a:off x="11595632" y="884323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4</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5" name="テキスト ボックス 224">
            <a:extLst>
              <a:ext uri="{FF2B5EF4-FFF2-40B4-BE49-F238E27FC236}">
                <a16:creationId xmlns:a16="http://schemas.microsoft.com/office/drawing/2014/main" id="{13919D88-C3C7-4007-A48D-E16E6A20C65A}"/>
              </a:ext>
            </a:extLst>
          </p:cNvPr>
          <p:cNvSpPr txBox="1"/>
          <p:nvPr/>
        </p:nvSpPr>
        <p:spPr>
          <a:xfrm>
            <a:off x="11595632" y="9023977"/>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6</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6" name="テキスト ボックス 225">
            <a:extLst>
              <a:ext uri="{FF2B5EF4-FFF2-40B4-BE49-F238E27FC236}">
                <a16:creationId xmlns:a16="http://schemas.microsoft.com/office/drawing/2014/main" id="{36540188-317D-480F-827E-FD707B34DC3F}"/>
              </a:ext>
            </a:extLst>
          </p:cNvPr>
          <p:cNvSpPr txBox="1"/>
          <p:nvPr/>
        </p:nvSpPr>
        <p:spPr>
          <a:xfrm>
            <a:off x="11595632" y="9114344"/>
            <a:ext cx="1055517" cy="215444"/>
          </a:xfrm>
          <a:prstGeom prst="rect">
            <a:avLst/>
          </a:prstGeom>
          <a:noFill/>
        </p:spPr>
        <p:txBody>
          <a:bodyPr wrap="square" rtlCol="0">
            <a:spAutoFit/>
          </a:bodyPr>
          <a:lstStyle/>
          <a:p>
            <a:r>
              <a:rPr kumimoji="1" lang="en-US" altLang="ja-JP" sz="800" dirty="0">
                <a:solidFill>
                  <a:schemeClr val="accent2"/>
                </a:solidFill>
                <a:latin typeface="+mn-ea"/>
                <a:ea typeface="+mn-ea"/>
              </a:rPr>
              <a:t>…</a:t>
            </a:r>
            <a:r>
              <a:rPr kumimoji="1" lang="ja-JP" altLang="en-US" sz="800" dirty="0">
                <a:solidFill>
                  <a:schemeClr val="accent2"/>
                </a:solidFill>
                <a:latin typeface="+mn-ea"/>
                <a:ea typeface="+mn-ea"/>
              </a:rPr>
              <a:t>「</a:t>
            </a:r>
            <a:r>
              <a:rPr lang="en-US" altLang="ja-JP" sz="800" dirty="0">
                <a:solidFill>
                  <a:schemeClr val="accent2"/>
                </a:solidFill>
                <a:latin typeface="+mn-ea"/>
                <a:ea typeface="+mn-ea"/>
              </a:rPr>
              <a:t>7</a:t>
            </a:r>
            <a:r>
              <a:rPr kumimoji="1" lang="ja-JP" altLang="en-US" sz="800" dirty="0">
                <a:solidFill>
                  <a:schemeClr val="accent2"/>
                </a:solidFill>
                <a:latin typeface="+mn-ea"/>
                <a:ea typeface="+mn-ea"/>
              </a:rPr>
              <a:t>」の可能性</a:t>
            </a:r>
            <a:endParaRPr kumimoji="1" lang="en-US" altLang="ja-JP" sz="800" dirty="0">
              <a:solidFill>
                <a:schemeClr val="accent2"/>
              </a:solidFill>
              <a:latin typeface="+mn-ea"/>
              <a:ea typeface="+mn-ea"/>
            </a:endParaRPr>
          </a:p>
        </p:txBody>
      </p:sp>
      <p:sp>
        <p:nvSpPr>
          <p:cNvPr id="227" name="テキスト ボックス 226">
            <a:extLst>
              <a:ext uri="{FF2B5EF4-FFF2-40B4-BE49-F238E27FC236}">
                <a16:creationId xmlns:a16="http://schemas.microsoft.com/office/drawing/2014/main" id="{325B9FC7-D6A5-4DCF-859A-B99AF061F7E0}"/>
              </a:ext>
            </a:extLst>
          </p:cNvPr>
          <p:cNvSpPr txBox="1"/>
          <p:nvPr/>
        </p:nvSpPr>
        <p:spPr>
          <a:xfrm>
            <a:off x="10089097" y="7973145"/>
            <a:ext cx="2603982" cy="507831"/>
          </a:xfrm>
          <a:prstGeom prst="rect">
            <a:avLst/>
          </a:prstGeom>
          <a:noFill/>
        </p:spPr>
        <p:txBody>
          <a:bodyPr wrap="square" rtlCol="0">
            <a:spAutoFit/>
          </a:bodyPr>
          <a:lstStyle/>
          <a:p>
            <a:r>
              <a:rPr lang="ja-JP" altLang="en-US" sz="900" dirty="0">
                <a:latin typeface="+mn-ea"/>
                <a:ea typeface="+mn-ea"/>
              </a:rPr>
              <a:t>　上記の重みで解析をおこなうと下図のようになり、</a:t>
            </a:r>
            <a:r>
              <a:rPr lang="en-US" altLang="ja-JP" sz="900" dirty="0">
                <a:latin typeface="+mn-ea"/>
                <a:ea typeface="+mn-ea"/>
              </a:rPr>
              <a:t>3</a:t>
            </a:r>
            <a:r>
              <a:rPr lang="ja-JP" altLang="en-US" sz="900" dirty="0">
                <a:latin typeface="+mn-ea"/>
                <a:ea typeface="+mn-ea"/>
              </a:rPr>
              <a:t>と判断している。これを繰り返し精度を高めていく。</a:t>
            </a:r>
            <a:endParaRPr lang="en-US" altLang="ja-JP" sz="900" dirty="0">
              <a:latin typeface="+mn-ea"/>
              <a:ea typeface="+mn-ea"/>
            </a:endParaRPr>
          </a:p>
        </p:txBody>
      </p:sp>
    </p:spTree>
    <p:extLst>
      <p:ext uri="{BB962C8B-B14F-4D97-AF65-F5344CB8AC3E}">
        <p14:creationId xmlns:p14="http://schemas.microsoft.com/office/powerpoint/2010/main" val="1330773015"/>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dirty="0" smtClean="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12119</TotalTime>
  <Words>2750</Words>
  <Application>Microsoft Office PowerPoint</Application>
  <PresentationFormat>A3 297x420 mm</PresentationFormat>
  <Paragraphs>394</Paragraphs>
  <Slides>6</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6</vt:i4>
      </vt:variant>
    </vt:vector>
  </HeadingPairs>
  <TitlesOfParts>
    <vt:vector size="14" baseType="lpstr">
      <vt:lpstr>ＭＳ Ｐゴシック</vt:lpstr>
      <vt:lpstr>ＭＳ Ｐ明朝</vt:lpstr>
      <vt:lpstr>メイリオ</vt:lpstr>
      <vt:lpstr>Arial</vt:lpstr>
      <vt:lpstr>Calibri</vt:lpstr>
      <vt:lpstr>Times New Roman</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 </cp:lastModifiedBy>
  <cp:revision>854</cp:revision>
  <cp:lastPrinted>2018-08-30T23:57:07Z</cp:lastPrinted>
  <dcterms:created xsi:type="dcterms:W3CDTF">2002-02-28T07:41:56Z</dcterms:created>
  <dcterms:modified xsi:type="dcterms:W3CDTF">2018-10-14T01:10:38Z</dcterms:modified>
</cp:coreProperties>
</file>